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9" r:id="rId3"/>
    <p:sldId id="282" r:id="rId4"/>
    <p:sldId id="278" r:id="rId5"/>
    <p:sldId id="283" r:id="rId6"/>
    <p:sldId id="272" r:id="rId7"/>
    <p:sldId id="280" r:id="rId8"/>
    <p:sldId id="275" r:id="rId9"/>
    <p:sldId id="274" r:id="rId10"/>
    <p:sldId id="276" r:id="rId11"/>
    <p:sldId id="281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FE7D4E-26AF-43F7-AA58-C0B81494D35D}" v="11" dt="2022-12-08T12:56:23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a Nore" userId="33331b1a-76cc-412e-a237-19dd7ac40ff4" providerId="ADAL" clId="{B0FE7D4E-26AF-43F7-AA58-C0B81494D35D}"/>
    <pc:docChg chg="undo custSel addSld modSld">
      <pc:chgData name="Tara Nore" userId="33331b1a-76cc-412e-a237-19dd7ac40ff4" providerId="ADAL" clId="{B0FE7D4E-26AF-43F7-AA58-C0B81494D35D}" dt="2022-12-08T12:56:36.395" v="33" actId="14100"/>
      <pc:docMkLst>
        <pc:docMk/>
      </pc:docMkLst>
      <pc:sldChg chg="modSp mod">
        <pc:chgData name="Tara Nore" userId="33331b1a-76cc-412e-a237-19dd7ac40ff4" providerId="ADAL" clId="{B0FE7D4E-26AF-43F7-AA58-C0B81494D35D}" dt="2022-12-08T12:47:34.623" v="13" actId="20577"/>
        <pc:sldMkLst>
          <pc:docMk/>
          <pc:sldMk cId="2398912109" sldId="272"/>
        </pc:sldMkLst>
        <pc:spChg chg="mod">
          <ac:chgData name="Tara Nore" userId="33331b1a-76cc-412e-a237-19dd7ac40ff4" providerId="ADAL" clId="{B0FE7D4E-26AF-43F7-AA58-C0B81494D35D}" dt="2022-12-08T12:47:34.623" v="13" actId="20577"/>
          <ac:spMkLst>
            <pc:docMk/>
            <pc:sldMk cId="2398912109" sldId="272"/>
            <ac:spMk id="3" creationId="{294FA64D-F7F6-474D-B968-59746BDD8A3A}"/>
          </ac:spMkLst>
        </pc:spChg>
        <pc:picChg chg="mod">
          <ac:chgData name="Tara Nore" userId="33331b1a-76cc-412e-a237-19dd7ac40ff4" providerId="ADAL" clId="{B0FE7D4E-26AF-43F7-AA58-C0B81494D35D}" dt="2022-12-08T12:47:26.774" v="7" actId="1076"/>
          <ac:picMkLst>
            <pc:docMk/>
            <pc:sldMk cId="2398912109" sldId="272"/>
            <ac:picMk id="4" creationId="{717B0C88-0785-4F90-BFBF-3ECFA711C3AF}"/>
          </ac:picMkLst>
        </pc:picChg>
      </pc:sldChg>
      <pc:sldChg chg="addSp delSp modSp mod delAnim modAnim">
        <pc:chgData name="Tara Nore" userId="33331b1a-76cc-412e-a237-19dd7ac40ff4" providerId="ADAL" clId="{B0FE7D4E-26AF-43F7-AA58-C0B81494D35D}" dt="2022-12-08T12:54:09.502" v="28"/>
        <pc:sldMkLst>
          <pc:docMk/>
          <pc:sldMk cId="2597868045" sldId="280"/>
        </pc:sldMkLst>
        <pc:spChg chg="add del mod">
          <ac:chgData name="Tara Nore" userId="33331b1a-76cc-412e-a237-19dd7ac40ff4" providerId="ADAL" clId="{B0FE7D4E-26AF-43F7-AA58-C0B81494D35D}" dt="2022-12-08T12:53:36.282" v="27" actId="478"/>
          <ac:spMkLst>
            <pc:docMk/>
            <pc:sldMk cId="2597868045" sldId="280"/>
            <ac:spMk id="2" creationId="{DDB5694B-12A8-A478-17BB-785644F4AB4A}"/>
          </ac:spMkLst>
        </pc:spChg>
        <pc:picChg chg="add mod">
          <ac:chgData name="Tara Nore" userId="33331b1a-76cc-412e-a237-19dd7ac40ff4" providerId="ADAL" clId="{B0FE7D4E-26AF-43F7-AA58-C0B81494D35D}" dt="2022-12-08T12:54:09.502" v="28"/>
          <ac:picMkLst>
            <pc:docMk/>
            <pc:sldMk cId="2597868045" sldId="280"/>
            <ac:picMk id="3" creationId="{BF2EF971-8734-245B-86FD-66581901B317}"/>
          </ac:picMkLst>
        </pc:picChg>
        <pc:picChg chg="del">
          <ac:chgData name="Tara Nore" userId="33331b1a-76cc-412e-a237-19dd7ac40ff4" providerId="ADAL" clId="{B0FE7D4E-26AF-43F7-AA58-C0B81494D35D}" dt="2022-12-07T21:31:52.676" v="0" actId="478"/>
          <ac:picMkLst>
            <pc:docMk/>
            <pc:sldMk cId="2597868045" sldId="280"/>
            <ac:picMk id="5" creationId="{31EDDDC7-5D24-4973-8940-8059C222D54C}"/>
          </ac:picMkLst>
        </pc:picChg>
      </pc:sldChg>
      <pc:sldChg chg="addSp modSp new mod modAnim">
        <pc:chgData name="Tara Nore" userId="33331b1a-76cc-412e-a237-19dd7ac40ff4" providerId="ADAL" clId="{B0FE7D4E-26AF-43F7-AA58-C0B81494D35D}" dt="2022-12-08T12:50:22.425" v="19" actId="14100"/>
        <pc:sldMkLst>
          <pc:docMk/>
          <pc:sldMk cId="4122958167" sldId="282"/>
        </pc:sldMkLst>
        <pc:picChg chg="add mod">
          <ac:chgData name="Tara Nore" userId="33331b1a-76cc-412e-a237-19dd7ac40ff4" providerId="ADAL" clId="{B0FE7D4E-26AF-43F7-AA58-C0B81494D35D}" dt="2022-12-08T12:50:22.425" v="19" actId="14100"/>
          <ac:picMkLst>
            <pc:docMk/>
            <pc:sldMk cId="4122958167" sldId="282"/>
            <ac:picMk id="2" creationId="{AD62978E-1D2B-2ADA-9084-B16E6C30C9ED}"/>
          </ac:picMkLst>
        </pc:picChg>
      </pc:sldChg>
      <pc:sldChg chg="addSp modSp new mod modAnim">
        <pc:chgData name="Tara Nore" userId="33331b1a-76cc-412e-a237-19dd7ac40ff4" providerId="ADAL" clId="{B0FE7D4E-26AF-43F7-AA58-C0B81494D35D}" dt="2022-12-08T12:51:53.162" v="26" actId="1076"/>
        <pc:sldMkLst>
          <pc:docMk/>
          <pc:sldMk cId="3272037618" sldId="283"/>
        </pc:sldMkLst>
        <pc:picChg chg="add mod">
          <ac:chgData name="Tara Nore" userId="33331b1a-76cc-412e-a237-19dd7ac40ff4" providerId="ADAL" clId="{B0FE7D4E-26AF-43F7-AA58-C0B81494D35D}" dt="2022-12-08T12:51:53.162" v="26" actId="1076"/>
          <ac:picMkLst>
            <pc:docMk/>
            <pc:sldMk cId="3272037618" sldId="283"/>
            <ac:picMk id="2" creationId="{E5516366-13CB-6C9A-BEBB-CDA2C0591700}"/>
          </ac:picMkLst>
        </pc:picChg>
      </pc:sldChg>
      <pc:sldChg chg="addSp modSp new mod modAnim">
        <pc:chgData name="Tara Nore" userId="33331b1a-76cc-412e-a237-19dd7ac40ff4" providerId="ADAL" clId="{B0FE7D4E-26AF-43F7-AA58-C0B81494D35D}" dt="2022-12-08T12:56:36.395" v="33" actId="14100"/>
        <pc:sldMkLst>
          <pc:docMk/>
          <pc:sldMk cId="3556588079" sldId="284"/>
        </pc:sldMkLst>
        <pc:picChg chg="add mod">
          <ac:chgData name="Tara Nore" userId="33331b1a-76cc-412e-a237-19dd7ac40ff4" providerId="ADAL" clId="{B0FE7D4E-26AF-43F7-AA58-C0B81494D35D}" dt="2022-12-08T12:56:36.395" v="33" actId="14100"/>
          <ac:picMkLst>
            <pc:docMk/>
            <pc:sldMk cId="3556588079" sldId="284"/>
            <ac:picMk id="2" creationId="{7DB43141-9FB6-3FCB-FDD2-EB130601C9C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17C3A-8806-4268-86E3-38D641AE5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21475C-1399-45CD-9085-0ED13B770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E024B-4D62-4FCD-ABB2-8C81DD03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7B13A-3C5D-4F25-A0EE-FB14D14D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B09EA-1F6B-4EA7-8CA3-003EA0D0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3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DC296-614A-4F3B-B5C8-657EA55D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6712C-FAF5-49B3-A4A1-6A8440AB4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13B1B-01D6-41E6-A9AA-B4FC8B25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4630B-99FE-4B4F-928C-B844A44E5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74620-8A00-4963-B3A3-2320F42C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2D3B74-B440-47E6-8402-91C53C05E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B0513-E2E7-449D-BBB4-D82BB9532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F700A-E5AB-43E7-A880-FC7E430F4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44A40-C605-412B-91CA-8C9959F4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3B2B7-1E1C-4F75-A733-06D3DF79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4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57D51-1945-4F18-9757-DBE0DF52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BB06A-1CD0-42F2-B22B-ADC227D8C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06EE-7605-4F2C-9D83-9BE80885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B0AA-1094-4D0E-979C-B55188B9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0F1B6-948B-4A1B-AD74-AC71FD31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0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518C1-692F-48A5-9192-F61CC233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CCE12-4C19-4BF9-B522-0811A0B5A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4B2A7-9D30-4306-8CEE-65388F622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8CBF7-2FF0-416C-B34A-299B7E0DC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E795C-DDD8-45EC-9196-8FA4C37C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6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91F2-D466-4615-9E72-A38A61D6B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367EA-5D8D-450C-B7EB-022D5729C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10F05-102A-4FC3-B735-83119EB07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31221-4EBA-460A-AFDC-719DF59B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AE3A7-DED1-45AE-BBE0-6766870D6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97823-B963-48EB-8955-C9750DBB9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7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AE61-FEB8-4BB7-ACE5-D65989973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A23BB-8E33-4A90-A0F3-456B3C4BC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99F5-B836-4A84-927F-3F008E3B3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F9E04-E77F-4681-B33F-1BCBF5C19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171C1-5302-44CA-A83D-41460F44D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35E4F1-3DD8-4AFB-95E1-852B2BC5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44C10D-52CA-4CF2-AA20-E8D0882C2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0D09BB-4F52-4238-AE29-604EC67F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8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BD48E-4E42-4ED3-9F26-A4ECE16C9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D56684-7160-4768-AC02-BAEC0B802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619362-837C-4A3E-8BAD-CF3BB136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D6B69-8B29-4261-B37C-90F70217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A17528-1093-4F64-93D7-433F70B45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AB15A-BBD1-49B1-8D5A-529579F1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C3EA3-30A4-4897-BADD-8CC04292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7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B799E-141F-485E-81FE-5E5B29243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5BC37-00FA-4C42-9565-0CB86308E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12730-47B1-43F4-BC23-BE2007952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9A266-566C-4187-BDE8-36F3E398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5D279-E39F-45CA-9C20-BE7CBAF9C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9441-6D66-4CA4-BD5E-4A7B2B9F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2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0CC6A-6FB0-4B19-8DA9-A9B627987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7CAD2-4CC9-40FB-A085-AE82212F5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ACB2B-A1CE-4445-8D3B-2BAF3912E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E4BBC-B470-4410-96E2-5E2791E35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5535B-0497-45E5-89EA-1D9906EE4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4F2B-C675-4BFC-BABA-16F766F3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3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6E469F-9E0D-4B09-83B8-338053825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0AAC0-CC73-4006-AE38-6030CF594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74C55-788B-49E6-9FCE-3B4C25FC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556F-FCBD-47D8-85F8-7DFF9BFA8E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BE7A5-E684-4B2C-8FD3-ED77A783A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D34FD-EC0F-49BE-9093-699E5D26A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6F7F-5E8E-41A2-8BC4-B34E64F1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4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gVQKCcfwnU?feature=oemb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gVQKCcfwnU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0RRVV4Diomg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0RRVV4Diomg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PnwBITSmgU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PnwBITSmgU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player.vimeo.com/video/135694925?h=3286a1d4c4&amp;app_id=12296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lose up of a person with a beard looking at the camera&#10;&#10;Description automatically generated">
            <a:extLst>
              <a:ext uri="{FF2B5EF4-FFF2-40B4-BE49-F238E27FC236}">
                <a16:creationId xmlns:a16="http://schemas.microsoft.com/office/drawing/2014/main" id="{4CA5C629-54D3-4C3A-9A7E-430DA123AB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3" r="25681" b="-1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C2FB-E53B-438F-AC84-5624A7FB35E1}"/>
              </a:ext>
            </a:extLst>
          </p:cNvPr>
          <p:cNvSpPr txBox="1"/>
          <p:nvPr/>
        </p:nvSpPr>
        <p:spPr>
          <a:xfrm>
            <a:off x="5277326" y="198293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u="sng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THE PERIODIC TABLE</a:t>
            </a:r>
          </a:p>
          <a:p>
            <a:pPr marL="0" marR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0" u="none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sz="3300" b="1" u="sng" dirty="0"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0" u="none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- Dmitri </a:t>
            </a:r>
            <a:r>
              <a:rPr lang="en-US" sz="3300" b="1" u="sng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Mendeleev</a:t>
            </a:r>
            <a:r>
              <a:rPr lang="en-US" sz="3300" b="0" u="none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(</a:t>
            </a:r>
            <a:r>
              <a:rPr lang="en-US" sz="3300" b="1" u="sng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1869</a:t>
            </a:r>
            <a:r>
              <a:rPr lang="en-US" sz="3300" b="0" u="none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) organized </a:t>
            </a:r>
            <a:r>
              <a:rPr lang="en-US" sz="3300" b="1" u="sng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elements</a:t>
            </a:r>
            <a:r>
              <a:rPr lang="en-US" sz="3300" b="0" u="none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by </a:t>
            </a:r>
            <a:r>
              <a:rPr lang="en-US" sz="3300" b="1" u="sng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atomic mass</a:t>
            </a:r>
            <a:r>
              <a:rPr lang="en-US" sz="3300" b="0" u="none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into a </a:t>
            </a:r>
            <a:r>
              <a:rPr lang="en-US" sz="3300" b="1" u="sng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table</a:t>
            </a:r>
            <a:r>
              <a:rPr lang="en-US" sz="3300" b="0" u="none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  He helped to establish </a:t>
            </a:r>
            <a:r>
              <a:rPr lang="en-US" sz="3300" b="1" u="sng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families</a:t>
            </a:r>
            <a:r>
              <a:rPr lang="en-US" sz="3300" b="0" u="none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of </a:t>
            </a:r>
            <a:r>
              <a:rPr lang="en-US" sz="3300" b="1" u="sng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elements</a:t>
            </a:r>
            <a:r>
              <a:rPr lang="en-US" sz="3300" b="0" u="none" strike="noStrike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</a:t>
            </a:r>
            <a:endParaRPr lang="en-US" sz="3300" b="1" u="sng" dirty="0"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0" name="Picture 19" descr="A group of people looking at a book&#10;&#10;Description automatically generated">
            <a:extLst>
              <a:ext uri="{FF2B5EF4-FFF2-40B4-BE49-F238E27FC236}">
                <a16:creationId xmlns:a16="http://schemas.microsoft.com/office/drawing/2014/main" id="{2A49CB12-7DF9-430D-B0FA-7054ACE02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090" y="3645094"/>
            <a:ext cx="4176601" cy="313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9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C75ECFB3-B358-49B0-A44F-8BDB4AB54F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396" y="693956"/>
            <a:ext cx="8794681" cy="5470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3797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Periodic Table Song">
            <a:hlinkClick r:id="" action="ppaction://media"/>
            <a:extLst>
              <a:ext uri="{FF2B5EF4-FFF2-40B4-BE49-F238E27FC236}">
                <a16:creationId xmlns:a16="http://schemas.microsoft.com/office/drawing/2014/main" id="{42AE190E-FBE0-48E8-9ACD-05CCCCE9398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99335" y="618376"/>
            <a:ext cx="10024153" cy="563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5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Periodic Table Song | SCIENCE SONGS">
            <a:hlinkClick r:id="" action="ppaction://media"/>
            <a:extLst>
              <a:ext uri="{FF2B5EF4-FFF2-40B4-BE49-F238E27FC236}">
                <a16:creationId xmlns:a16="http://schemas.microsoft.com/office/drawing/2014/main" id="{7DB43141-9FB6-3FCB-FDD2-EB130601C9C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07062" y="666750"/>
            <a:ext cx="9862169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8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title="The Periodic Table: Crash Course Chemistry #4">
            <a:hlinkClick r:id="" action="ppaction://media"/>
            <a:extLst>
              <a:ext uri="{FF2B5EF4-FFF2-40B4-BE49-F238E27FC236}">
                <a16:creationId xmlns:a16="http://schemas.microsoft.com/office/drawing/2014/main" id="{37B14AFE-F06A-440C-AEDE-9CC0D5396B3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91802" y="670389"/>
            <a:ext cx="9840360" cy="553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5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Periodic Table: Crash Course Chemistry #4">
            <a:hlinkClick r:id="" action="ppaction://media"/>
            <a:extLst>
              <a:ext uri="{FF2B5EF4-FFF2-40B4-BE49-F238E27FC236}">
                <a16:creationId xmlns:a16="http://schemas.microsoft.com/office/drawing/2014/main" id="{AD62978E-1D2B-2ADA-9084-B16E6C30C9E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40674" y="517541"/>
            <a:ext cx="9704795" cy="548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5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genius of Mendeleev's periodic table - Lou Serico">
            <a:hlinkClick r:id="" action="ppaction://media"/>
            <a:extLst>
              <a:ext uri="{FF2B5EF4-FFF2-40B4-BE49-F238E27FC236}">
                <a16:creationId xmlns:a16="http://schemas.microsoft.com/office/drawing/2014/main" id="{71C79503-B0E7-40DC-B626-C66029AECF2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22625" y="556733"/>
            <a:ext cx="9713642" cy="546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6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genius of Mendeleev's periodic table - Lou Serico">
            <a:hlinkClick r:id="" action="ppaction://media"/>
            <a:extLst>
              <a:ext uri="{FF2B5EF4-FFF2-40B4-BE49-F238E27FC236}">
                <a16:creationId xmlns:a16="http://schemas.microsoft.com/office/drawing/2014/main" id="{E5516366-13CB-6C9A-BEBB-CDA2C059170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8853" y="571500"/>
            <a:ext cx="10115044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03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717B0C88-0785-4F90-BFBF-3ECFA711C3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4FA64D-F7F6-474D-B968-59746BDD8A3A}"/>
              </a:ext>
            </a:extLst>
          </p:cNvPr>
          <p:cNvSpPr txBox="1"/>
          <p:nvPr/>
        </p:nvSpPr>
        <p:spPr>
          <a:xfrm>
            <a:off x="5363053" y="1402081"/>
            <a:ext cx="6274591" cy="48177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685800" marR="0" indent="-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sz="47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Harry </a:t>
            </a:r>
            <a:r>
              <a:rPr lang="en-US" sz="4700" b="1" u="sng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Moseley</a:t>
            </a:r>
            <a:r>
              <a:rPr lang="en-US" sz="47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(</a:t>
            </a:r>
            <a:r>
              <a:rPr lang="en-US" sz="4700" b="1" u="sng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1901</a:t>
            </a:r>
            <a:r>
              <a:rPr lang="en-US" sz="47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) revised the </a:t>
            </a:r>
            <a:r>
              <a:rPr lang="en-US" sz="4700" b="1" u="sng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periodic</a:t>
            </a:r>
            <a:r>
              <a:rPr lang="en-US" sz="47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table, arranging elements according to </a:t>
            </a:r>
            <a:r>
              <a:rPr lang="en-US" sz="4700" b="1" u="sng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atomic number</a:t>
            </a:r>
            <a:r>
              <a:rPr lang="en-US" sz="47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</a:t>
            </a:r>
          </a:p>
          <a:p>
            <a:pPr marR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700" dirty="0"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  <a:p>
            <a:pPr marL="685800" marR="0" indent="-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sz="4700" dirty="0"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700" dirty="0"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891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BF2EF971-8734-245B-86FD-66581901B31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0" y="2571750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6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B20F6-E180-4CF4-A4CE-F5042D6D4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52450"/>
            <a:ext cx="5181600" cy="5624513"/>
          </a:xfrm>
        </p:spPr>
        <p:txBody>
          <a:bodyPr>
            <a:norm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A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group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or a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family</a:t>
            </a:r>
            <a:r>
              <a:rPr lang="en-CA" sz="32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is a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vertical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column containing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elements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with similar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physical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and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chemical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properties.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CA" sz="3200" dirty="0">
              <a:effectLst/>
              <a:latin typeface="Tahoma" panose="020B0604030504040204" pitchFamily="34" charset="0"/>
              <a:ea typeface="Batang" panose="020B0503020000020004" pitchFamily="18" charset="-127"/>
            </a:endParaRPr>
          </a:p>
          <a:p>
            <a:pPr marL="457200" indent="-457200">
              <a:buFontTx/>
              <a:buChar char="-"/>
            </a:pP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Families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have the same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number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of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electrons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in their outermost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shell/orbital 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(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valence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</a:t>
            </a:r>
            <a:r>
              <a:rPr lang="en-CA" sz="3200" b="1" dirty="0">
                <a:latin typeface="Tahoma" panose="020B0604030504040204" pitchFamily="34" charset="0"/>
                <a:ea typeface="Batang" panose="020B0503020000020004" pitchFamily="18" charset="-127"/>
              </a:rPr>
              <a:t>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electrons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).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" name="Content Placeholder 5" descr="A screen shot of a building&#10;&#10;Description automatically generated">
            <a:extLst>
              <a:ext uri="{FF2B5EF4-FFF2-40B4-BE49-F238E27FC236}">
                <a16:creationId xmlns:a16="http://schemas.microsoft.com/office/drawing/2014/main" id="{77931FE1-2F32-4BCF-8FBC-ED36F2595BC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726" y="783431"/>
            <a:ext cx="5181599" cy="2327174"/>
          </a:xfrm>
        </p:spPr>
      </p:pic>
      <p:pic>
        <p:nvPicPr>
          <p:cNvPr id="8" name="Picture 7" descr="Diagram, schematic&#10;&#10;Description automatically generated">
            <a:extLst>
              <a:ext uri="{FF2B5EF4-FFF2-40B4-BE49-F238E27FC236}">
                <a16:creationId xmlns:a16="http://schemas.microsoft.com/office/drawing/2014/main" id="{D750747C-55E7-44E3-A0FA-4E18DFFD3F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301" y="3648074"/>
            <a:ext cx="3350419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0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4357A5-0016-47FE-A4C9-5CB0057CB7F0}"/>
              </a:ext>
            </a:extLst>
          </p:cNvPr>
          <p:cNvSpPr txBox="1"/>
          <p:nvPr/>
        </p:nvSpPr>
        <p:spPr>
          <a:xfrm>
            <a:off x="1118565" y="740086"/>
            <a:ext cx="1025428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A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period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is a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horizontal</a:t>
            </a:r>
            <a:r>
              <a:rPr lang="en-CA" sz="32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row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CA" sz="3200" b="1" u="sng" dirty="0">
              <a:effectLst/>
              <a:latin typeface="Tahoma" panose="020B0604030504040204" pitchFamily="34" charset="0"/>
              <a:ea typeface="Batang" panose="020B0503020000020004" pitchFamily="18" charset="-127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CA" sz="3200" b="1" u="sng" dirty="0">
              <a:latin typeface="Tahoma" panose="020B0604030504040204" pitchFamily="34" charset="0"/>
              <a:ea typeface="Batang" panose="020B0503020000020004" pitchFamily="18" charset="-127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CA" sz="3200" b="1" u="sng" dirty="0">
              <a:effectLst/>
              <a:latin typeface="Tahoma" panose="020B0604030504040204" pitchFamily="34" charset="0"/>
              <a:ea typeface="Batang" panose="020B0503020000020004" pitchFamily="18" charset="-127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CA" sz="3200" b="1" u="sng" dirty="0">
              <a:latin typeface="Tahoma" panose="020B0604030504040204" pitchFamily="34" charset="0"/>
              <a:ea typeface="Batang" panose="020B0503020000020004" pitchFamily="18" charset="-127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CA" sz="3200" b="1" u="sng" dirty="0">
              <a:effectLst/>
              <a:latin typeface="Tahoma" panose="020B0604030504040204" pitchFamily="34" charset="0"/>
              <a:ea typeface="Batang" panose="020B0503020000020004" pitchFamily="18" charset="-127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CA" sz="3200" b="1" u="sng" dirty="0">
              <a:latin typeface="Tahoma" panose="020B0604030504040204" pitchFamily="34" charset="0"/>
              <a:ea typeface="Batang" panose="020B0503020000020004" pitchFamily="18" charset="-127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CA" sz="3200" b="1" u="sng" dirty="0">
              <a:effectLst/>
              <a:latin typeface="Tahoma" panose="020B0604030504040204" pitchFamily="34" charset="0"/>
              <a:ea typeface="Batang" panose="020B0503020000020004" pitchFamily="18" charset="-127"/>
            </a:endParaRPr>
          </a:p>
          <a:p>
            <a:pPr marL="457200" indent="-457200">
              <a:buFontTx/>
              <a:buChar char="-"/>
            </a:pP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Periodic Law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–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Elements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arranged according to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atomic number 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show a reoccurring </a:t>
            </a:r>
            <a:r>
              <a:rPr lang="en-CA" sz="3200" b="1" u="sng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pattern</a:t>
            </a:r>
            <a:r>
              <a:rPr lang="en-CA" sz="3200" dirty="0">
                <a:effectLst/>
                <a:latin typeface="Tahoma" panose="020B0604030504040204" pitchFamily="34" charset="0"/>
                <a:ea typeface="Batang" panose="020B0503020000020004" pitchFamily="18" charset="-127"/>
              </a:rPr>
              <a:t> of similar properties.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32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F2EF6C80-AD85-4187-B0A0-D85173722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657" y="1757595"/>
            <a:ext cx="5449505" cy="248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1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102</Words>
  <Application>Microsoft Office PowerPoint</Application>
  <PresentationFormat>Widescreen</PresentationFormat>
  <Paragraphs>17</Paragraphs>
  <Slides>12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Nore</dc:creator>
  <cp:lastModifiedBy>Tara Nore</cp:lastModifiedBy>
  <cp:revision>6</cp:revision>
  <dcterms:created xsi:type="dcterms:W3CDTF">2020-09-28T11:51:07Z</dcterms:created>
  <dcterms:modified xsi:type="dcterms:W3CDTF">2022-12-08T12:56:41Z</dcterms:modified>
</cp:coreProperties>
</file>