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6" r:id="rId6"/>
    <p:sldId id="264" r:id="rId7"/>
    <p:sldId id="259" r:id="rId8"/>
    <p:sldId id="262" r:id="rId9"/>
    <p:sldId id="260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rUhpSRKc-o" TargetMode="External"/><Relationship Id="rId2" Type="http://schemas.openxmlformats.org/officeDocument/2006/relationships/hyperlink" Target="https://solarsystem.nasa.gov/moons/earths-moon/lunar-phases-and-eclipse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ZIB_leg75Q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lf-moon">
            <a:extLst>
              <a:ext uri="{FF2B5EF4-FFF2-40B4-BE49-F238E27FC236}">
                <a16:creationId xmlns:a16="http://schemas.microsoft.com/office/drawing/2014/main" id="{C95D78EC-B116-9ADE-5B62-DC005CBAA2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783" b="81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5E71C-E449-4D40-12FB-C91F06C2B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The Moon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76F2D-E6DF-BF75-F031-A992B9062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Grade 9 Science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7258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7FFA9-1919-5BAE-49F7-D8647773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587044"/>
          </a:xfrm>
        </p:spPr>
        <p:txBody>
          <a:bodyPr/>
          <a:lstStyle/>
          <a:p>
            <a:r>
              <a:rPr lang="en-US" dirty="0">
                <a:hlinkClick r:id="rId2"/>
              </a:rPr>
              <a:t>Lunar Eclipse Video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3"/>
              </a:rPr>
              <a:t>Solar Eclipse Video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6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9236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51724F-30D2-1E5B-62C6-6A474C00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333632"/>
            <a:ext cx="6188190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Other “Planets” with moons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B7BD4-DAAA-BDBB-C46C-B1DF500E0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038866"/>
            <a:ext cx="6188189" cy="448550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Many planets in our universe have moons orbiting them and this is because of the gravitational force the planet has on its moon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Within our solar system: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FFFFFF"/>
                </a:solidFill>
              </a:rPr>
              <a:t>Saturn- 83 moons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>
                <a:solidFill>
                  <a:srgbClr val="FFFFFF"/>
                </a:solidFill>
              </a:rPr>
              <a:t>Jupiter- 95 </a:t>
            </a:r>
            <a:r>
              <a:rPr lang="en-US" sz="2400" dirty="0">
                <a:solidFill>
                  <a:srgbClr val="FFFFFF"/>
                </a:solidFill>
              </a:rPr>
              <a:t>moons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FFFFFF"/>
                </a:solidFill>
              </a:rPr>
              <a:t>Uranus- 27 moons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FFFFFF"/>
                </a:solidFill>
              </a:rPr>
              <a:t>Neptune- 14 moons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FFFFFF"/>
                </a:solidFill>
              </a:rPr>
              <a:t>Pluto- 5 moons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FFFFFF"/>
                </a:solidFill>
              </a:rPr>
              <a:t>Mars- 2 moons</a:t>
            </a: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9239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Moons of Saturn - CosmosPNW">
            <a:extLst>
              <a:ext uri="{FF2B5EF4-FFF2-40B4-BE49-F238E27FC236}">
                <a16:creationId xmlns:a16="http://schemas.microsoft.com/office/drawing/2014/main" id="{FED65345-2B8F-8FD2-0853-B15474E09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2" r="10222" b="1"/>
          <a:stretch/>
        </p:blipFill>
        <p:spPr bwMode="auto"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02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BBC6A-41CB-9A06-D1F9-1CE844E9E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815772" cy="1400530"/>
          </a:xfrm>
        </p:spPr>
        <p:txBody>
          <a:bodyPr>
            <a:normAutofit/>
          </a:bodyPr>
          <a:lstStyle/>
          <a:p>
            <a:r>
              <a:rPr lang="en-US" sz="4400" dirty="0"/>
              <a:t>What is a Moon?</a:t>
            </a:r>
          </a:p>
        </p:txBody>
      </p:sp>
      <p:sp>
        <p:nvSpPr>
          <p:cNvPr id="5129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Moon facts: Fun information about the Earth's moon | Space">
            <a:extLst>
              <a:ext uri="{FF2B5EF4-FFF2-40B4-BE49-F238E27FC236}">
                <a16:creationId xmlns:a16="http://schemas.microsoft.com/office/drawing/2014/main" id="{9B21F67B-4D7F-A3F0-F32E-DD87348CF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5" r="11240"/>
          <a:stretch/>
        </p:blipFill>
        <p:spPr bwMode="auto"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F31F8-D2BA-AB65-CFC5-3D707A54E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1445742"/>
            <a:ext cx="5203504" cy="480265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>
                <a:solidFill>
                  <a:schemeClr val="bg1"/>
                </a:solidFill>
                <a:highlight>
                  <a:srgbClr val="FFFF00"/>
                </a:highlight>
              </a:rPr>
              <a:t>*A moon is defined as a celestial body that makes an orbit around a planet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/>
              <a:t>Sometimes referred to as natural satellites</a:t>
            </a:r>
          </a:p>
          <a:p>
            <a:pPr lvl="1"/>
            <a:r>
              <a:rPr lang="en-US" sz="2800" dirty="0"/>
              <a:t>make sure you don’t confuse with human made satellites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3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1B926-3147-BBD1-FAF9-4CF4DDE4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Earth’s Moon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2751D-63B8-3A7C-FA93-25D4733EB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53" y="1544595"/>
            <a:ext cx="5680547" cy="506627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Radius of the moon is 1,740 km</a:t>
            </a:r>
          </a:p>
          <a:p>
            <a:pPr lvl="1"/>
            <a:r>
              <a:rPr lang="en-US" sz="2000" dirty="0"/>
              <a:t>Radius is a measurement from the midpoint of a circle to the outer edge </a:t>
            </a:r>
          </a:p>
          <a:p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*The moon appears to be the brightest object in our night sky, but this is simply due to how close it is to us</a:t>
            </a:r>
          </a:p>
          <a:p>
            <a:pPr lvl="1"/>
            <a:r>
              <a:rPr lang="en-US" sz="2000" dirty="0">
                <a:latin typeface="+mn-lt"/>
              </a:rPr>
              <a:t>Average distance of 384,400 kms away from earth but varies between </a:t>
            </a:r>
            <a:r>
              <a:rPr lang="en-CA" sz="2000" b="0" i="0" dirty="0">
                <a:effectLst/>
                <a:latin typeface="+mn-lt"/>
              </a:rPr>
              <a:t>362,600 km and 405,400 km</a:t>
            </a:r>
          </a:p>
          <a:p>
            <a:pPr lvl="1"/>
            <a:r>
              <a:rPr lang="en-CA" sz="2000" dirty="0">
                <a:latin typeface="+mn-lt"/>
              </a:rPr>
              <a:t>Therefore, eccentricity is </a:t>
            </a:r>
            <a:r>
              <a:rPr lang="en-US" sz="2000" dirty="0"/>
              <a:t>0.0549 (12% difference in distance)</a:t>
            </a:r>
          </a:p>
          <a:p>
            <a:pPr lvl="1"/>
            <a:r>
              <a:rPr lang="en-US" sz="2000" dirty="0"/>
              <a:t>Meaning it is more elliptic than earth’s orbit </a:t>
            </a:r>
          </a:p>
          <a:p>
            <a:pPr lvl="1"/>
            <a:endParaRPr lang="en-US" dirty="0">
              <a:latin typeface="+mn-lt"/>
            </a:endParaRPr>
          </a:p>
        </p:txBody>
      </p:sp>
      <p:pic>
        <p:nvPicPr>
          <p:cNvPr id="6146" name="Picture 2" descr="Where Did the Moon Come From? | Britannica">
            <a:extLst>
              <a:ext uri="{FF2B5EF4-FFF2-40B4-BE49-F238E27FC236}">
                <a16:creationId xmlns:a16="http://schemas.microsoft.com/office/drawing/2014/main" id="{E2931BEC-55A7-7927-6744-E9847B2EE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040561"/>
            <a:ext cx="5819628" cy="436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29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9362849A-570D-49DB-954C-63F144E8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1CA42011-E478-428B-9D15-A98E338BF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3" name="Freeform 7">
            <a:extLst>
              <a:ext uri="{FF2B5EF4-FFF2-40B4-BE49-F238E27FC236}">
                <a16:creationId xmlns:a16="http://schemas.microsoft.com/office/drawing/2014/main" id="{9ED2773C-FE51-4632-BA46-036BDCDA6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9F474-76B4-AA39-5742-C8F54924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Moon’s Effect on Ocean Tide Level</a:t>
            </a:r>
          </a:p>
        </p:txBody>
      </p:sp>
      <p:sp useBgFill="1">
        <p:nvSpPr>
          <p:cNvPr id="3085" name="Freeform: Shape 3084">
            <a:extLst>
              <a:ext uri="{FF2B5EF4-FFF2-40B4-BE49-F238E27FC236}">
                <a16:creationId xmlns:a16="http://schemas.microsoft.com/office/drawing/2014/main" id="{E02F9158-C4C2-46A8-BE73-A4F77E139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3074" name="Picture 2" descr="Curious Kids: How does the Moon, being so far away, affect ...">
            <a:extLst>
              <a:ext uri="{FF2B5EF4-FFF2-40B4-BE49-F238E27FC236}">
                <a16:creationId xmlns:a16="http://schemas.microsoft.com/office/drawing/2014/main" id="{B8344F99-F866-34EA-ECAF-213413B38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299" y="2548281"/>
            <a:ext cx="5175997" cy="3662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AB766-3049-D295-374B-38AC5E807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089" y="2548281"/>
            <a:ext cx="5122606" cy="3658689"/>
          </a:xfrm>
        </p:spPr>
        <p:txBody>
          <a:bodyPr>
            <a:normAutofit fontScale="92500" lnSpcReduction="10000"/>
          </a:bodyPr>
          <a:lstStyle/>
          <a:p>
            <a:r>
              <a:rPr lang="en-CA" sz="2800" b="0" i="0" dirty="0">
                <a:effectLst/>
                <a:highlight>
                  <a:srgbClr val="FFFF00"/>
                </a:highlight>
                <a:latin typeface="+mn-lt"/>
              </a:rPr>
              <a:t>-*On Earth, the Moon's gravitational pull causes the oceans to bulge out </a:t>
            </a:r>
            <a:r>
              <a:rPr lang="en-CA" sz="2800" b="0" i="0" dirty="0">
                <a:effectLst/>
                <a:latin typeface="+mn-lt"/>
              </a:rPr>
              <a:t>on both the side closest to the Moon and the side farthest from the Moon. </a:t>
            </a:r>
          </a:p>
          <a:p>
            <a:r>
              <a:rPr lang="en-CA" sz="2800" b="0" i="0" dirty="0">
                <a:effectLst/>
                <a:latin typeface="+mn-lt"/>
              </a:rPr>
              <a:t>-These bulges create high tides. The low points are where low tides occur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9525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ASA video shows the dark side of the moon">
            <a:extLst>
              <a:ext uri="{FF2B5EF4-FFF2-40B4-BE49-F238E27FC236}">
                <a16:creationId xmlns:a16="http://schemas.microsoft.com/office/drawing/2014/main" id="{4EC0C20F-852E-1DB9-21F9-96D43547F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"/>
          <a:stretch/>
        </p:blipFill>
        <p:spPr bwMode="auto">
          <a:xfrm>
            <a:off x="20" y="-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F2E82D-A397-2BE9-5276-508D1093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Synchronous Rotation of our Moon</a:t>
            </a:r>
          </a:p>
        </p:txBody>
      </p:sp>
      <p:sp>
        <p:nvSpPr>
          <p:cNvPr id="4103" name="Rectangle 4102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E0890-E6C1-2A84-15A6-C401A6E90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600" dirty="0"/>
              <a:t>Synchronous Rotation of our moon- This simply refers to how our moon spins on its axis at the exact same rate that it orbits earth</a:t>
            </a:r>
          </a:p>
          <a:p>
            <a:endParaRPr lang="en-US" sz="2600" dirty="0"/>
          </a:p>
          <a:p>
            <a:r>
              <a:rPr lang="en-US" sz="2600" dirty="0"/>
              <a:t>This causes us to only ever see one half of the moon</a:t>
            </a:r>
          </a:p>
          <a:p>
            <a:endParaRPr lang="en-US" sz="2600" dirty="0"/>
          </a:p>
          <a:p>
            <a:r>
              <a:rPr lang="en-US" sz="2600" dirty="0"/>
              <a:t>Hence the term “The Dark Side of The Moon”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>
                <a:hlinkClick r:id="rId3"/>
              </a:rPr>
              <a:t>Clip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4467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A03D5-0431-966A-9682-E101FF9A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73" y="571500"/>
            <a:ext cx="5775310" cy="16223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EBEBEB"/>
                </a:solidFill>
              </a:rPr>
              <a:t>Moon’s Orbit/Cycle</a:t>
            </a:r>
          </a:p>
        </p:txBody>
      </p:sp>
      <p:sp>
        <p:nvSpPr>
          <p:cNvPr id="2057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2050" name="Picture 2" descr="Phases of the Moon | NASA Solar System Exploration">
            <a:extLst>
              <a:ext uri="{FF2B5EF4-FFF2-40B4-BE49-F238E27FC236}">
                <a16:creationId xmlns:a16="http://schemas.microsoft.com/office/drawing/2014/main" id="{3D952217-FA80-7CC3-2C19-1F4B3D271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704054"/>
            <a:ext cx="5449889" cy="54498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30FBA-4B0F-F4CC-D1E0-19238301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655806"/>
            <a:ext cx="4344669" cy="456801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EBEBEB"/>
                </a:solidFill>
              </a:rPr>
              <a:t>The moon orbits the earth every 27 days however its lunar cycle (how it appears to us on earth) is 29.5 days</a:t>
            </a:r>
          </a:p>
          <a:p>
            <a:endParaRPr lang="en-US" sz="2800" dirty="0">
              <a:solidFill>
                <a:srgbClr val="EBEBEB"/>
              </a:solidFill>
            </a:endParaRPr>
          </a:p>
          <a:p>
            <a:r>
              <a:rPr lang="en-US" sz="2800" dirty="0">
                <a:highlight>
                  <a:srgbClr val="FFFF00"/>
                </a:highlight>
              </a:rPr>
              <a:t>*During a lunar cycle, there is 8 distinct phases</a:t>
            </a:r>
          </a:p>
          <a:p>
            <a:endParaRPr lang="en-US" dirty="0">
              <a:solidFill>
                <a:srgbClr val="EBEBEB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04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B9A9-F047-39C9-3A0C-71319E5E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Lunar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D0CC0-2580-C012-481F-874F4765E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96314"/>
            <a:ext cx="8946541" cy="159993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The lunar phases in order are:</a:t>
            </a:r>
          </a:p>
          <a:p>
            <a:pPr marL="0" indent="0">
              <a:buNone/>
            </a:pPr>
            <a:r>
              <a:rPr lang="en-CA" sz="2800" b="0" i="0" dirty="0">
                <a:effectLst/>
                <a:latin typeface="+mn-lt"/>
              </a:rPr>
              <a:t>new Moon, waxing crescent, first quarter, waxing gibbous, full Moon, waning gibbous, third quarter and waning crescent.</a:t>
            </a:r>
            <a:endParaRPr lang="en-US" sz="2800" dirty="0">
              <a:latin typeface="+mn-lt"/>
            </a:endParaRPr>
          </a:p>
        </p:txBody>
      </p:sp>
      <p:pic>
        <p:nvPicPr>
          <p:cNvPr id="1026" name="Picture 2" descr="Moon Phases - Griffith Observatory - Southern California's gateway to the  cosmos!">
            <a:extLst>
              <a:ext uri="{FF2B5EF4-FFF2-40B4-BE49-F238E27FC236}">
                <a16:creationId xmlns:a16="http://schemas.microsoft.com/office/drawing/2014/main" id="{815018E3-0985-2FAF-6104-884510534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11" y="2907254"/>
            <a:ext cx="8818605" cy="38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81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3CA51-DE9D-D29A-2C28-75468FCD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56" y="232499"/>
            <a:ext cx="6188190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What causes the phases of the moon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D27AA-81C0-6695-4288-8B58128AB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854820"/>
            <a:ext cx="6188189" cy="43689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It is a common misconception that the moon’s phases are caused by the earth blocking the suns light and casting a shadow on a portion of the moon.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This is False! 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The moons phases are caused by our perception of the moon’s illumination or reflection of the suns light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It’s the same concept of how only half of the earth is lit or illuminated by the sun at one point (day and night)</a:t>
            </a:r>
          </a:p>
        </p:txBody>
      </p:sp>
      <p:sp>
        <p:nvSpPr>
          <p:cNvPr id="7177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arthrise - Wikipedia">
            <a:extLst>
              <a:ext uri="{FF2B5EF4-FFF2-40B4-BE49-F238E27FC236}">
                <a16:creationId xmlns:a16="http://schemas.microsoft.com/office/drawing/2014/main" id="{710BC090-7E1D-C1E4-4CAB-CEEF6CBF1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r="10859"/>
          <a:stretch/>
        </p:blipFill>
        <p:spPr bwMode="auto"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122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337A-F7E6-A340-7901-B930CF3E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795" y="357417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Eclipse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EA0B7-04CC-4AF3-75F6-BD4F65CBA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41" y="1297460"/>
            <a:ext cx="5906530" cy="5203124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An eclipse can be defined as the blocking of light from one celestial object due to the passing of another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*Lunar Eclipse- when the earth’s shadow blocks or obscures the moon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Occurs about 3 times a year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*Solar Eclipse- when the moon’s shadow blocks or obscures the sun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Occurs bout once every 18 months somewhere on the earth, but approximately once every 375 years from any given point on earth</a:t>
            </a:r>
          </a:p>
        </p:txBody>
      </p:sp>
      <p:pic>
        <p:nvPicPr>
          <p:cNvPr id="8194" name="Picture 2" descr="Lunar &amp; Solar Eclipse Dates in 2022 and How They Affect Your Life | Allure">
            <a:extLst>
              <a:ext uri="{FF2B5EF4-FFF2-40B4-BE49-F238E27FC236}">
                <a16:creationId xmlns:a16="http://schemas.microsoft.com/office/drawing/2014/main" id="{72619797-C0C7-330E-0F39-B3254D3A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3076" y="1853249"/>
            <a:ext cx="4907583" cy="36759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668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629</TotalTime>
  <Words>522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The Moon</vt:lpstr>
      <vt:lpstr>What is a Moon?</vt:lpstr>
      <vt:lpstr>Earth’s Moon</vt:lpstr>
      <vt:lpstr>Moon’s Effect on Ocean Tide Level</vt:lpstr>
      <vt:lpstr>Synchronous Rotation of our Moon</vt:lpstr>
      <vt:lpstr>Moon’s Orbit/Cycle</vt:lpstr>
      <vt:lpstr>Lunar Phases</vt:lpstr>
      <vt:lpstr>What causes the phases of the moon</vt:lpstr>
      <vt:lpstr>Eclipse</vt:lpstr>
      <vt:lpstr>Lunar Eclipse Video  Solar Eclipse Video </vt:lpstr>
      <vt:lpstr>Other “Planets” with moons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Moon</dc:title>
  <dc:creator>Riley Derlago</dc:creator>
  <cp:lastModifiedBy>Riley Derlago</cp:lastModifiedBy>
  <cp:revision>3</cp:revision>
  <dcterms:created xsi:type="dcterms:W3CDTF">2023-04-04T01:38:04Z</dcterms:created>
  <dcterms:modified xsi:type="dcterms:W3CDTF">2023-04-20T15:42:40Z</dcterms:modified>
</cp:coreProperties>
</file>