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E4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4660"/>
  </p:normalViewPr>
  <p:slideViewPr>
    <p:cSldViewPr>
      <p:cViewPr varScale="1">
        <p:scale>
          <a:sx n="62" d="100"/>
          <a:sy n="62" d="100"/>
        </p:scale>
        <p:origin x="1424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96A5D-C35A-4505-B5FF-0D75CAA9E2A9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CC6CC-8F7B-49A1-993D-5ED9F26F3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89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C70E3-00F0-4103-A51A-B1F1E248371B}" type="slidenum">
              <a:rPr lang="en-CA" smtClean="0"/>
              <a:pPr/>
              <a:t>1</a:t>
            </a:fld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9455C-1612-4DD0-843B-AF09188DA9C0}" type="slidenum">
              <a:rPr lang="en-CA" smtClean="0"/>
              <a:pPr/>
              <a:t>10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C70E3-00F0-4103-A51A-B1F1E248371B}" type="slidenum">
              <a:rPr lang="en-CA" smtClean="0"/>
              <a:pPr/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9455C-1612-4DD0-843B-AF09188DA9C0}" type="slidenum">
              <a:rPr lang="en-CA" smtClean="0"/>
              <a:pPr/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C70E3-00F0-4103-A51A-B1F1E248371B}" type="slidenum">
              <a:rPr lang="en-CA" smtClean="0"/>
              <a:pPr/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9455C-1612-4DD0-843B-AF09188DA9C0}" type="slidenum">
              <a:rPr lang="en-CA" smtClean="0"/>
              <a:pPr/>
              <a:t>14</a:t>
            </a:fld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C70E3-00F0-4103-A51A-B1F1E248371B}" type="slidenum">
              <a:rPr lang="en-CA" smtClean="0"/>
              <a:pPr/>
              <a:t>15</a:t>
            </a:fld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9455C-1612-4DD0-843B-AF09188DA9C0}" type="slidenum">
              <a:rPr lang="en-CA" smtClean="0"/>
              <a:pPr/>
              <a:t>16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C70E3-00F0-4103-A51A-B1F1E248371B}" type="slidenum">
              <a:rPr lang="en-CA" smtClean="0"/>
              <a:pPr/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C70E3-00F0-4103-A51A-B1F1E248371B}" type="slidenum">
              <a:rPr lang="en-CA" smtClean="0"/>
              <a:pPr/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C70E3-00F0-4103-A51A-B1F1E248371B}" type="slidenum">
              <a:rPr lang="en-CA" smtClean="0"/>
              <a:pPr/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C70E3-00F0-4103-A51A-B1F1E248371B}" type="slidenum">
              <a:rPr lang="en-CA" smtClean="0"/>
              <a:pPr/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C70E3-00F0-4103-A51A-B1F1E248371B}" type="slidenum">
              <a:rPr lang="en-CA" smtClean="0"/>
              <a:pPr/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C70E3-00F0-4103-A51A-B1F1E248371B}" type="slidenum">
              <a:rPr lang="en-CA" smtClean="0"/>
              <a:pPr/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C70E3-00F0-4103-A51A-B1F1E248371B}" type="slidenum">
              <a:rPr lang="en-CA" smtClean="0"/>
              <a:pPr/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C70E3-00F0-4103-A51A-B1F1E248371B}" type="slidenum">
              <a:rPr lang="en-CA" smtClean="0"/>
              <a:pPr/>
              <a:t>9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9A2F-5084-435D-8345-FDE408379F14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89EBB-1A41-4CD4-8DEA-353F962A4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88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9A2F-5084-435D-8345-FDE408379F14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89EBB-1A41-4CD4-8DEA-353F962A4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558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9A2F-5084-435D-8345-FDE408379F14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89EBB-1A41-4CD4-8DEA-353F962A4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85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9A2F-5084-435D-8345-FDE408379F14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89EBB-1A41-4CD4-8DEA-353F962A4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562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9A2F-5084-435D-8345-FDE408379F14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89EBB-1A41-4CD4-8DEA-353F962A4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86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9A2F-5084-435D-8345-FDE408379F14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89EBB-1A41-4CD4-8DEA-353F962A4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70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9A2F-5084-435D-8345-FDE408379F14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89EBB-1A41-4CD4-8DEA-353F962A4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904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9A2F-5084-435D-8345-FDE408379F14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89EBB-1A41-4CD4-8DEA-353F962A4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01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9A2F-5084-435D-8345-FDE408379F14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89EBB-1A41-4CD4-8DEA-353F962A4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101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9A2F-5084-435D-8345-FDE408379F14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89EBB-1A41-4CD4-8DEA-353F962A4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31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9A2F-5084-435D-8345-FDE408379F14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89EBB-1A41-4CD4-8DEA-353F962A4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341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E4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D9A2F-5084-435D-8345-FDE408379F14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89EBB-1A41-4CD4-8DEA-353F962A4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279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5400" dirty="0"/>
              <a:t>The Discovery of the Cell</a:t>
            </a:r>
          </a:p>
        </p:txBody>
      </p:sp>
    </p:spTree>
    <p:extLst>
      <p:ext uri="{BB962C8B-B14F-4D97-AF65-F5344CB8AC3E}">
        <p14:creationId xmlns:p14="http://schemas.microsoft.com/office/powerpoint/2010/main" val="3489232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antcell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005064"/>
            <a:ext cx="3415507" cy="2232248"/>
          </a:xfrm>
          <a:prstGeom prst="rect">
            <a:avLst/>
          </a:prstGeom>
        </p:spPr>
      </p:pic>
      <p:pic>
        <p:nvPicPr>
          <p:cNvPr id="3" name="Picture 2" descr="plantcells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2924944"/>
            <a:ext cx="3744416" cy="3744416"/>
          </a:xfrm>
          <a:prstGeom prst="rect">
            <a:avLst/>
          </a:prstGeom>
        </p:spPr>
      </p:pic>
      <p:pic>
        <p:nvPicPr>
          <p:cNvPr id="4" name="Picture 3" descr="plantcells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188640"/>
            <a:ext cx="4248472" cy="3186354"/>
          </a:xfrm>
          <a:prstGeom prst="rect">
            <a:avLst/>
          </a:prstGeom>
        </p:spPr>
      </p:pic>
      <p:pic>
        <p:nvPicPr>
          <p:cNvPr id="5" name="Picture 4" descr="plant cells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8104" y="260648"/>
            <a:ext cx="2562200" cy="247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04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odore schwan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620688"/>
            <a:ext cx="3965676" cy="559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628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imal cells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60648"/>
            <a:ext cx="4929915" cy="3699155"/>
          </a:xfrm>
          <a:prstGeom prst="rect">
            <a:avLst/>
          </a:prstGeom>
        </p:spPr>
      </p:pic>
      <p:pic>
        <p:nvPicPr>
          <p:cNvPr id="3" name="Picture 2" descr="animal cells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4402" y="2996952"/>
            <a:ext cx="5180031" cy="352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14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en-CA" dirty="0"/>
              <a:t>Before the discovery of the </a:t>
            </a:r>
            <a:r>
              <a:rPr lang="en-CA" b="1" u="sng" dirty="0"/>
              <a:t>cell</a:t>
            </a:r>
            <a:r>
              <a:rPr lang="en-CA" dirty="0"/>
              <a:t>, it was believed that living organisms came from non-living matter such as air or water.</a:t>
            </a:r>
          </a:p>
          <a:p>
            <a:pPr lvl="1"/>
            <a:r>
              <a:rPr lang="en-CA" dirty="0"/>
              <a:t>This idea was known as </a:t>
            </a:r>
            <a:r>
              <a:rPr lang="en-CA" b="1" u="sng" dirty="0"/>
              <a:t>spontaneous generation</a:t>
            </a:r>
          </a:p>
          <a:p>
            <a:r>
              <a:rPr lang="en-CA" dirty="0"/>
              <a:t>Then, in the late 17</a:t>
            </a:r>
            <a:r>
              <a:rPr lang="en-CA" baseline="30000" dirty="0"/>
              <a:t>th</a:t>
            </a:r>
            <a:r>
              <a:rPr lang="en-CA" dirty="0"/>
              <a:t> century, </a:t>
            </a:r>
            <a:r>
              <a:rPr lang="en-CA" b="1" u="sng" dirty="0"/>
              <a:t>Francesco </a:t>
            </a:r>
            <a:r>
              <a:rPr lang="en-CA" b="1" u="sng" dirty="0" err="1"/>
              <a:t>Redi</a:t>
            </a:r>
            <a:r>
              <a:rPr lang="en-CA" b="1" u="sng" dirty="0"/>
              <a:t> </a:t>
            </a:r>
            <a:r>
              <a:rPr lang="en-CA" dirty="0"/>
              <a:t>carried out controlled experiments to demonstrate that maggots came from tiny eggs laid on rotting meat by flies</a:t>
            </a:r>
          </a:p>
        </p:txBody>
      </p:sp>
      <p:pic>
        <p:nvPicPr>
          <p:cNvPr id="4" name="Picture 3" descr="francesco red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4077072"/>
            <a:ext cx="2232248" cy="264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80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i experime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700808"/>
            <a:ext cx="8604448" cy="302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012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20688"/>
            <a:ext cx="4546848" cy="5505475"/>
          </a:xfrm>
        </p:spPr>
        <p:txBody>
          <a:bodyPr>
            <a:normAutofit/>
          </a:bodyPr>
          <a:lstStyle/>
          <a:p>
            <a:r>
              <a:rPr lang="en-CA" sz="3200" dirty="0"/>
              <a:t>Eventually led to the idea suggested by Rudolf Virchow that life can only be produced by other life</a:t>
            </a:r>
          </a:p>
          <a:p>
            <a:r>
              <a:rPr lang="en-CA" sz="3200" dirty="0"/>
              <a:t>All of these scientists ideas, when looked at together, led to what is known as the </a:t>
            </a:r>
            <a:r>
              <a:rPr lang="en-CA" sz="3200" b="1" dirty="0"/>
              <a:t>cell theory</a:t>
            </a:r>
            <a:r>
              <a:rPr lang="en-CA" sz="3200" dirty="0"/>
              <a:t>.</a:t>
            </a:r>
          </a:p>
        </p:txBody>
      </p:sp>
      <p:pic>
        <p:nvPicPr>
          <p:cNvPr id="4" name="Picture 3" descr="rudolf vircho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052736"/>
            <a:ext cx="3528392" cy="437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7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000" b="1" dirty="0"/>
              <a:t>The Cell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All living things are composed of one or more cells</a:t>
            </a:r>
          </a:p>
          <a:p>
            <a:r>
              <a:rPr lang="en-CA" dirty="0"/>
              <a:t>All cells come from other living cells</a:t>
            </a:r>
          </a:p>
          <a:p>
            <a:r>
              <a:rPr lang="en-CA" dirty="0"/>
              <a:t>The cell is the basic unit of life</a:t>
            </a:r>
          </a:p>
          <a:p>
            <a:r>
              <a:rPr lang="en-CA" dirty="0"/>
              <a:t>The wellness of an entire organism is dependant on the wellness of it’s individual cells</a:t>
            </a:r>
          </a:p>
          <a:p>
            <a:pPr lvl="1"/>
            <a:r>
              <a:rPr lang="en-CA" sz="3200" dirty="0"/>
              <a:t>i.e. You are only as strong as your weakest link!</a:t>
            </a:r>
          </a:p>
        </p:txBody>
      </p:sp>
    </p:spTree>
    <p:extLst>
      <p:ext uri="{BB962C8B-B14F-4D97-AF65-F5344CB8AC3E}">
        <p14:creationId xmlns:p14="http://schemas.microsoft.com/office/powerpoint/2010/main" val="302408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Anton van Leeuwenhoek (1632-1723)</a:t>
            </a:r>
          </a:p>
        </p:txBody>
      </p:sp>
      <p:pic>
        <p:nvPicPr>
          <p:cNvPr id="4" name="Picture 3" descr="anto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1916832"/>
            <a:ext cx="2599173" cy="3869556"/>
          </a:xfrm>
          <a:prstGeom prst="rect">
            <a:avLst/>
          </a:prstGeom>
        </p:spPr>
      </p:pic>
      <p:pic>
        <p:nvPicPr>
          <p:cNvPr id="5" name="Picture 4" descr="anton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1844824"/>
            <a:ext cx="3369974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082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en-CA" dirty="0"/>
              <a:t>Made </a:t>
            </a:r>
            <a:r>
              <a:rPr lang="en-CA" b="1" u="sng" dirty="0"/>
              <a:t>simple microscopes </a:t>
            </a:r>
            <a:r>
              <a:rPr lang="en-CA" dirty="0"/>
              <a:t>which magnified objects up to </a:t>
            </a:r>
            <a:r>
              <a:rPr lang="en-CA" b="1" u="sng" dirty="0"/>
              <a:t>300</a:t>
            </a:r>
            <a:r>
              <a:rPr lang="en-CA" dirty="0"/>
              <a:t> times their actual size.</a:t>
            </a:r>
          </a:p>
          <a:p>
            <a:endParaRPr lang="en-CA" dirty="0"/>
          </a:p>
        </p:txBody>
      </p:sp>
      <p:pic>
        <p:nvPicPr>
          <p:cNvPr id="4" name="Picture 3" descr="antonsmicroscop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556792"/>
            <a:ext cx="4971511" cy="2592288"/>
          </a:xfrm>
          <a:prstGeom prst="rect">
            <a:avLst/>
          </a:prstGeom>
        </p:spPr>
      </p:pic>
      <p:pic>
        <p:nvPicPr>
          <p:cNvPr id="5" name="Picture 4" descr="antonsmicroscopeey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4149080"/>
            <a:ext cx="3725540" cy="2544614"/>
          </a:xfrm>
          <a:prstGeom prst="rect">
            <a:avLst/>
          </a:prstGeom>
        </p:spPr>
      </p:pic>
      <p:pic>
        <p:nvPicPr>
          <p:cNvPr id="6" name="Picture 5" descr="handlen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31640" y="4293096"/>
            <a:ext cx="1728192" cy="243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29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en-CA" dirty="0"/>
              <a:t>Used them to look at </a:t>
            </a:r>
            <a:r>
              <a:rPr lang="en-CA" b="1" u="sng" dirty="0"/>
              <a:t>blood</a:t>
            </a:r>
            <a:r>
              <a:rPr lang="en-CA" dirty="0"/>
              <a:t>, </a:t>
            </a:r>
            <a:r>
              <a:rPr lang="en-CA" b="1" u="sng" dirty="0"/>
              <a:t>pond water</a:t>
            </a:r>
            <a:r>
              <a:rPr lang="en-CA" dirty="0"/>
              <a:t>, and </a:t>
            </a:r>
            <a:r>
              <a:rPr lang="en-CA" b="1" u="sng" dirty="0"/>
              <a:t>matter scraped from teeth.</a:t>
            </a:r>
          </a:p>
          <a:p>
            <a:endParaRPr lang="en-CA" b="1" u="sng" dirty="0"/>
          </a:p>
          <a:p>
            <a:endParaRPr lang="en-CA" b="1" u="sng" dirty="0"/>
          </a:p>
          <a:p>
            <a:endParaRPr lang="en-CA" b="1" u="sng" dirty="0"/>
          </a:p>
          <a:p>
            <a:endParaRPr lang="en-CA" b="1" u="sng" dirty="0"/>
          </a:p>
          <a:p>
            <a:r>
              <a:rPr lang="en-CA" dirty="0"/>
              <a:t>First person to observe </a:t>
            </a:r>
            <a:r>
              <a:rPr lang="en-CA" b="1" u="sng" dirty="0"/>
              <a:t>single-celled </a:t>
            </a:r>
            <a:r>
              <a:rPr lang="en-CA" dirty="0"/>
              <a:t>organisms</a:t>
            </a:r>
          </a:p>
          <a:p>
            <a:pPr lvl="1"/>
            <a:r>
              <a:rPr lang="en-CA" dirty="0"/>
              <a:t>Called them </a:t>
            </a:r>
            <a:r>
              <a:rPr lang="en-CA" b="1" u="sng" dirty="0"/>
              <a:t>animalcules</a:t>
            </a:r>
          </a:p>
          <a:p>
            <a:pPr lvl="1">
              <a:buNone/>
            </a:pPr>
            <a:endParaRPr lang="en-CA" dirty="0"/>
          </a:p>
          <a:p>
            <a:pPr lvl="1">
              <a:buNone/>
            </a:pPr>
            <a:endParaRPr lang="en-CA" dirty="0"/>
          </a:p>
        </p:txBody>
      </p:sp>
      <p:pic>
        <p:nvPicPr>
          <p:cNvPr id="6" name="Picture 5" descr="bloo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772816"/>
            <a:ext cx="2339157" cy="1841547"/>
          </a:xfrm>
          <a:prstGeom prst="rect">
            <a:avLst/>
          </a:prstGeom>
        </p:spPr>
      </p:pic>
      <p:pic>
        <p:nvPicPr>
          <p:cNvPr id="7" name="Picture 6" descr="pondwa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1772816"/>
            <a:ext cx="2404492" cy="1794121"/>
          </a:xfrm>
          <a:prstGeom prst="rect">
            <a:avLst/>
          </a:prstGeom>
        </p:spPr>
      </p:pic>
      <p:pic>
        <p:nvPicPr>
          <p:cNvPr id="5" name="Picture 4" descr="plaqu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1772816"/>
            <a:ext cx="2304255" cy="184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5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Robert Hooke (1635-1703)</a:t>
            </a:r>
          </a:p>
        </p:txBody>
      </p:sp>
      <p:pic>
        <p:nvPicPr>
          <p:cNvPr id="3" name="Picture 2" descr="RobertHook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1340768"/>
            <a:ext cx="423773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34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r>
              <a:rPr lang="en-CA" dirty="0"/>
              <a:t>About the same time as </a:t>
            </a:r>
            <a:r>
              <a:rPr lang="en-CA" b="1" u="sng" dirty="0"/>
              <a:t>van Leeuwenhoek</a:t>
            </a:r>
            <a:r>
              <a:rPr lang="en-CA" dirty="0"/>
              <a:t>, Hooke was experimenting with microscopes he built</a:t>
            </a:r>
          </a:p>
        </p:txBody>
      </p:sp>
      <p:pic>
        <p:nvPicPr>
          <p:cNvPr id="4" name="Picture 3" descr="hookes microscop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1700808"/>
            <a:ext cx="4896544" cy="482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89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Hooke observed a piece of </a:t>
            </a:r>
            <a:r>
              <a:rPr lang="en-CA" b="1" u="sng" dirty="0"/>
              <a:t>cork</a:t>
            </a:r>
            <a:r>
              <a:rPr lang="en-CA" dirty="0"/>
              <a:t> and saw a network of boxlike </a:t>
            </a:r>
            <a:r>
              <a:rPr lang="en-CA" b="1" u="sng" dirty="0"/>
              <a:t>compartments</a:t>
            </a:r>
          </a:p>
          <a:p>
            <a:endParaRPr lang="en-CA" b="1" u="sng" dirty="0"/>
          </a:p>
          <a:p>
            <a:endParaRPr lang="en-CA" b="1" u="sng" dirty="0"/>
          </a:p>
          <a:p>
            <a:endParaRPr lang="en-CA" b="1" u="sng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pPr lvl="1"/>
            <a:r>
              <a:rPr lang="en-CA" dirty="0"/>
              <a:t>described boxes as </a:t>
            </a:r>
            <a:r>
              <a:rPr lang="en-CA" b="1" u="sng" dirty="0" err="1"/>
              <a:t>cellulae</a:t>
            </a:r>
            <a:r>
              <a:rPr lang="en-CA" dirty="0"/>
              <a:t> meaning small rooms in Latin</a:t>
            </a:r>
          </a:p>
          <a:p>
            <a:pPr lvl="1"/>
            <a:r>
              <a:rPr lang="en-CA" dirty="0"/>
              <a:t>this is where our present day term </a:t>
            </a:r>
            <a:r>
              <a:rPr lang="en-CA" b="1" u="sng" dirty="0"/>
              <a:t>cell</a:t>
            </a:r>
            <a:r>
              <a:rPr lang="en-CA" dirty="0"/>
              <a:t> comes from.</a:t>
            </a:r>
          </a:p>
          <a:p>
            <a:endParaRPr lang="en-CA" dirty="0"/>
          </a:p>
        </p:txBody>
      </p:sp>
      <p:pic>
        <p:nvPicPr>
          <p:cNvPr id="4" name="Picture 3" descr="cork cell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1484784"/>
            <a:ext cx="3176896" cy="299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95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lnSpcReduction="10000"/>
          </a:bodyPr>
          <a:lstStyle/>
          <a:p>
            <a:r>
              <a:rPr lang="en-CA" sz="3600" dirty="0"/>
              <a:t>Over the next century, scientists used </a:t>
            </a:r>
            <a:r>
              <a:rPr lang="en-CA" sz="3600" b="1" u="sng" dirty="0"/>
              <a:t>microscopes</a:t>
            </a:r>
            <a:r>
              <a:rPr lang="en-CA" sz="3600" dirty="0"/>
              <a:t> to study microorganisms and observed </a:t>
            </a:r>
            <a:r>
              <a:rPr lang="en-CA" sz="3600" b="1" u="sng" dirty="0"/>
              <a:t>cells</a:t>
            </a:r>
            <a:r>
              <a:rPr lang="en-CA" sz="3600" dirty="0"/>
              <a:t> in every living thing examined</a:t>
            </a:r>
          </a:p>
          <a:p>
            <a:r>
              <a:rPr lang="en-CA" sz="3600" dirty="0"/>
              <a:t>In 1839, botanist </a:t>
            </a:r>
            <a:r>
              <a:rPr lang="en-CA" sz="3600" b="1" u="sng" dirty="0"/>
              <a:t>Mathias Schleiden</a:t>
            </a:r>
            <a:r>
              <a:rPr lang="en-CA" sz="3600" dirty="0"/>
              <a:t> and zoologist </a:t>
            </a:r>
            <a:r>
              <a:rPr lang="en-CA" sz="3600" b="1" u="sng" dirty="0"/>
              <a:t>Theodore Schwann</a:t>
            </a:r>
            <a:r>
              <a:rPr lang="en-CA" sz="3600" dirty="0"/>
              <a:t> combined observations and made the </a:t>
            </a:r>
            <a:r>
              <a:rPr lang="en-CA" sz="3600" b="1" u="sng" dirty="0"/>
              <a:t>observation</a:t>
            </a:r>
            <a:r>
              <a:rPr lang="en-CA" sz="3600" dirty="0"/>
              <a:t> that </a:t>
            </a:r>
            <a:r>
              <a:rPr lang="en-CA" sz="3600" b="1" u="sng" dirty="0"/>
              <a:t>all living things are made of cells</a:t>
            </a:r>
            <a:r>
              <a:rPr lang="en-CA" sz="3600" dirty="0"/>
              <a:t> and that the cell is </a:t>
            </a:r>
            <a:r>
              <a:rPr lang="en-CA" sz="3600" b="1" u="sng" dirty="0"/>
              <a:t>the most basic unit of life.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8103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tthias schleid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1268760"/>
            <a:ext cx="3357836" cy="439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78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328</Words>
  <Application>Microsoft Office PowerPoint</Application>
  <PresentationFormat>On-screen Show (4:3)</PresentationFormat>
  <Paragraphs>50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The Discovery of the Cell</vt:lpstr>
      <vt:lpstr>Anton van Leeuwenhoek (1632-1723)</vt:lpstr>
      <vt:lpstr>PowerPoint Presentation</vt:lpstr>
      <vt:lpstr>PowerPoint Presentation</vt:lpstr>
      <vt:lpstr>Robert Hooke (1635-1703)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Cell Theory</vt:lpstr>
    </vt:vector>
  </TitlesOfParts>
  <Company>Lord Selkirk School Division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Discovery of the Cell</dc:title>
  <dc:creator>DLU</dc:creator>
  <cp:lastModifiedBy>Tara Nore</cp:lastModifiedBy>
  <cp:revision>1</cp:revision>
  <dcterms:created xsi:type="dcterms:W3CDTF">2012-09-18T13:43:08Z</dcterms:created>
  <dcterms:modified xsi:type="dcterms:W3CDTF">2021-09-13T11:05:05Z</dcterms:modified>
</cp:coreProperties>
</file>