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5FAA-25E5-49E1-80F7-44AEB2898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9BA4-981A-473F-9B0B-42D44D522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9A18-2CCC-4CB9-875F-98BA084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C37B5-CDD5-4713-8E11-5BA8EB68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BE174-9356-4005-A449-EC721284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72C9-EB18-4BD2-95A7-31FF67D5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20A9A-BAD8-4906-AD38-7E4762893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CF795-A2D2-498A-AD28-37A7ABEC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20EDB-7765-40AB-9788-E29C94C0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E37A7-0353-48FA-BE5F-C360EA21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D048E-F0AB-415A-8CE6-D26F50398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6313A-CE9D-44AB-B399-A97321D5A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EA92D-D8C9-46FA-85B5-26A9093E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5613B-52B1-422F-B08D-5CF5DCBD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DCE71-E98A-435A-9CD3-7CF85AE4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0FCE-4DF3-400A-BF51-B3BE926A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82ED-DB58-4E50-8CDE-EE8E37BEA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A9EB1-96A3-48BA-AA04-3659698E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1726-2C44-4166-81DD-567C08A8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67168-7470-401C-8417-EDCAE361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3C91-12D2-4C32-95E1-23538DF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3BD58-F24F-48FD-BACA-D02D240E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0F1FC-7D3C-478D-835D-F0EF74B0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CB0A-7241-4C82-9330-C40E770E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6374-4818-46F0-B40D-212A32B2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4CC2-8D96-43ED-8771-B485CE28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2EDF-C63D-44F4-B25A-89103DE40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5E772-5327-4A49-BE24-9B03F746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34AB2-1509-4066-BF8D-32F601C8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4F915-4C0B-4ECB-87C9-923CD43A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2EFE-50D8-4CB6-9BBF-C4FCE66C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F249-7644-460A-AC21-E919E5D4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592F8-0B5D-458A-9A89-221CC0017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0B69-1B5C-4EAC-AD48-A838B26E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1EBD3-FC83-4FB5-8516-D8240C479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E60D5-5A8F-460C-B07A-74636691D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81D04-0E67-4E6E-ACE0-7E0B7807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E1E22-EA0C-4D0E-B90E-C949D99C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F63AE-4FEE-4270-AB2B-01CDD0D4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F02C-575B-45D1-8287-9920C863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3E478-4CD6-4DD6-9FDC-6CB872A3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2D8E9-0D49-4C73-8713-10C39FC4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7AE30-FD6E-4AB4-9CC7-D17F42DF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2CAD2-1E5E-475C-AACF-9319610A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3AB1F-CBBB-41A9-A419-3767CB13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81B67-F952-46D0-A27D-44A7536E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B38F-A053-42BA-84BA-75D62793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BAC6B-CED3-4AD3-9AA2-96701301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0429F-89DB-4BFC-9CE3-4B55FEF1A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D216A-B4C8-4DA2-A01F-C9D67ADF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7E516-C99B-457C-A6B9-8B3F8424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AB7AE-DAC1-4F55-9821-6958EF1E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3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466F-2592-4C84-B07C-113C621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BF98B-0FAA-4C25-9F1B-FCD115ED6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C910F-80BB-42D9-9C23-14EDBC0DD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D5A07-8EBA-48E4-B09B-A558BCE8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ED2AE-D010-4D65-AA65-4FE5D640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78B5D-A26A-4F32-9A0F-4E27B9D9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AF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EC400-E1C0-417F-9146-504277B4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9CABA-9409-470F-9440-4FE473EA6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C6EE5-A9CF-4C09-86DF-F0AEC5FEF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54E9F-F2F7-4E43-9224-3B3F617A2CB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9783F-8C1C-4081-B769-8FAA72A5E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1DEF-B192-402F-B6CA-52D137529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AB93-3B02-4300-AA93-007FF4A7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293E-30E9-4DFD-A74B-14132BDF9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Sexual Reproduction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C65F7-34E3-4910-A6B3-E3A4104AC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8BA6-7807-4006-8DFF-9F777D6C6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475923"/>
          </a:xfrm>
        </p:spPr>
        <p:txBody>
          <a:bodyPr>
            <a:normAutofit/>
          </a:bodyPr>
          <a:lstStyle/>
          <a:p>
            <a:r>
              <a:rPr lang="en-US" sz="3200" dirty="0"/>
              <a:t>In order for the human chromosome number to remain at 46, </a:t>
            </a:r>
            <a:r>
              <a:rPr lang="en-US" sz="3200" b="1" u="sng" dirty="0"/>
              <a:t>gametes</a:t>
            </a:r>
            <a:r>
              <a:rPr lang="en-US" sz="3200" dirty="0"/>
              <a:t> must have </a:t>
            </a:r>
            <a:r>
              <a:rPr lang="en-US" sz="3200" b="1" u="sng" dirty="0"/>
              <a:t>half</a:t>
            </a:r>
            <a:r>
              <a:rPr lang="en-US" sz="3200" dirty="0"/>
              <a:t> the number of </a:t>
            </a:r>
            <a:r>
              <a:rPr lang="en-US" sz="3200" b="1" u="sng" dirty="0"/>
              <a:t>chromosomes</a:t>
            </a:r>
            <a:r>
              <a:rPr lang="en-US" sz="3200" dirty="0"/>
              <a:t> the </a:t>
            </a:r>
            <a:r>
              <a:rPr lang="en-US" sz="3200" b="1" u="sng" dirty="0"/>
              <a:t>body</a:t>
            </a:r>
            <a:r>
              <a:rPr lang="en-US" sz="3200" dirty="0"/>
              <a:t> cells have </a:t>
            </a:r>
          </a:p>
          <a:p>
            <a:r>
              <a:rPr lang="en-US" sz="3200" b="1" u="sng" dirty="0"/>
              <a:t>Meiosis</a:t>
            </a:r>
            <a:r>
              <a:rPr lang="en-US" sz="3200" dirty="0"/>
              <a:t> is the process that ensures each </a:t>
            </a:r>
            <a:r>
              <a:rPr lang="en-US" sz="3200" b="1" u="sng" dirty="0"/>
              <a:t>gamete</a:t>
            </a:r>
            <a:r>
              <a:rPr lang="en-US" sz="3200" dirty="0"/>
              <a:t> contains only </a:t>
            </a:r>
            <a:r>
              <a:rPr lang="en-US" sz="3200" b="1" u="sng" dirty="0"/>
              <a:t>one-half</a:t>
            </a:r>
            <a:r>
              <a:rPr lang="en-US" sz="3200" dirty="0"/>
              <a:t> set of </a:t>
            </a:r>
            <a:r>
              <a:rPr lang="en-US" sz="3200" b="1" u="sng" dirty="0"/>
              <a:t>chromosomes</a:t>
            </a:r>
            <a:r>
              <a:rPr lang="en-US" sz="3200" dirty="0"/>
              <a:t> – </a:t>
            </a:r>
            <a:r>
              <a:rPr lang="en-US" sz="3200" b="1" u="sng" dirty="0" err="1">
                <a:solidFill>
                  <a:srgbClr val="FF0000"/>
                </a:solidFill>
              </a:rPr>
              <a:t>ie</a:t>
            </a:r>
            <a:r>
              <a:rPr lang="en-US" sz="3200" b="1" u="sng" dirty="0">
                <a:solidFill>
                  <a:srgbClr val="FF0000"/>
                </a:solidFill>
              </a:rPr>
              <a:t>. they are haploid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B43222-442C-4032-A931-6D342C1CD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880"/>
            <a:ext cx="11958288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AC84-CBF9-4B1B-A46F-8DBA8735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r>
              <a:rPr lang="en-US" sz="3200" b="1" u="sng" dirty="0"/>
              <a:t>Meiosis</a:t>
            </a:r>
            <a:r>
              <a:rPr lang="en-US" sz="3200" dirty="0"/>
              <a:t> also ensures that each </a:t>
            </a:r>
            <a:r>
              <a:rPr lang="en-US" sz="3200" b="1" u="sng" dirty="0"/>
              <a:t>gamete</a:t>
            </a:r>
            <a:r>
              <a:rPr lang="en-US" sz="3200" dirty="0"/>
              <a:t> has a </a:t>
            </a:r>
            <a:r>
              <a:rPr lang="en-US" sz="3200" b="1" u="sng" dirty="0"/>
              <a:t>different</a:t>
            </a:r>
            <a:r>
              <a:rPr lang="en-US" sz="3200" dirty="0"/>
              <a:t> combination of the </a:t>
            </a:r>
            <a:r>
              <a:rPr lang="en-US" sz="3200" b="1" u="sng" dirty="0"/>
              <a:t>chromosomes</a:t>
            </a:r>
            <a:r>
              <a:rPr lang="en-US" sz="3200" dirty="0"/>
              <a:t> that were present before </a:t>
            </a:r>
            <a:r>
              <a:rPr lang="en-US" sz="3200" b="1" u="sng" dirty="0"/>
              <a:t>meiosis</a:t>
            </a:r>
            <a:r>
              <a:rPr lang="en-US" sz="3200" dirty="0"/>
              <a:t> through a process known as </a:t>
            </a:r>
            <a:r>
              <a:rPr lang="en-US" sz="3200" b="1" u="sng" dirty="0"/>
              <a:t>crossing over</a:t>
            </a:r>
          </a:p>
          <a:p>
            <a:pPr marL="0" indent="0">
              <a:buNone/>
            </a:pPr>
            <a:endParaRPr lang="en-US" sz="3200" b="1" u="sng" dirty="0"/>
          </a:p>
          <a:p>
            <a:r>
              <a:rPr lang="en-US" sz="3200" dirty="0"/>
              <a:t>Crossing over ensures </a:t>
            </a:r>
            <a:r>
              <a:rPr lang="en-US" sz="3200" b="1" u="sng" dirty="0"/>
              <a:t>variation</a:t>
            </a:r>
          </a:p>
          <a:p>
            <a:endParaRPr lang="en-US" dirty="0"/>
          </a:p>
        </p:txBody>
      </p:sp>
      <p:pic>
        <p:nvPicPr>
          <p:cNvPr id="5" name="Picture 4" descr="A picture containing text, scissors, tool&#10;&#10;Description automatically generated">
            <a:extLst>
              <a:ext uri="{FF2B5EF4-FFF2-40B4-BE49-F238E27FC236}">
                <a16:creationId xmlns:a16="http://schemas.microsoft.com/office/drawing/2014/main" id="{D3F8CCD4-E77B-46C4-86DE-5E4560CCB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3" y="3429000"/>
            <a:ext cx="6006437" cy="32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B3F1-9343-4B91-82E4-DFCD9909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7" y="645970"/>
            <a:ext cx="4668838" cy="5211905"/>
          </a:xfrm>
        </p:spPr>
        <p:txBody>
          <a:bodyPr>
            <a:normAutofit/>
          </a:bodyPr>
          <a:lstStyle/>
          <a:p>
            <a:r>
              <a:rPr lang="en-US" sz="3600" dirty="0"/>
              <a:t>We saw that with </a:t>
            </a:r>
            <a:r>
              <a:rPr lang="en-US" sz="3600" b="1" u="sng" dirty="0"/>
              <a:t>mitosis</a:t>
            </a:r>
            <a:r>
              <a:rPr lang="en-US" sz="3600" dirty="0"/>
              <a:t> and </a:t>
            </a:r>
            <a:r>
              <a:rPr lang="en-US" sz="3600" b="1" u="sng" dirty="0"/>
              <a:t>asexual</a:t>
            </a:r>
            <a:r>
              <a:rPr lang="en-US" sz="3600" dirty="0"/>
              <a:t> reproduction, the offspring produced were </a:t>
            </a:r>
            <a:r>
              <a:rPr lang="en-US" sz="3600" b="1" u="sng" dirty="0"/>
              <a:t>identical</a:t>
            </a:r>
            <a:r>
              <a:rPr lang="en-US" sz="3600" dirty="0"/>
              <a:t> to their parent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91D5D54-282C-4D85-ACE9-FF143119C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62" y="622015"/>
            <a:ext cx="4002048" cy="195738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16CE2F7-106F-4BFD-9082-71CDC2C43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3251922"/>
            <a:ext cx="6362700" cy="32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2E16-99FA-472B-A4FC-93DFEC2D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Differences</a:t>
            </a:r>
            <a:r>
              <a:rPr lang="en-US" sz="3200" dirty="0"/>
              <a:t> observed among family members suggested to scientists that a </a:t>
            </a:r>
            <a:r>
              <a:rPr lang="en-US" sz="3200" b="1" u="sng" dirty="0"/>
              <a:t>different</a:t>
            </a:r>
            <a:r>
              <a:rPr lang="en-US" sz="3200" dirty="0"/>
              <a:t> process was at work.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Discovered the process was </a:t>
            </a:r>
            <a:r>
              <a:rPr lang="en-US" sz="3200" b="1" u="sng" dirty="0"/>
              <a:t>sexual reproduction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b="1" u="sng" dirty="0"/>
              <a:t>Sexual Reproduction</a:t>
            </a:r>
            <a:r>
              <a:rPr lang="en-US" sz="3200" dirty="0"/>
              <a:t> usually involves </a:t>
            </a:r>
            <a:r>
              <a:rPr lang="en-US" sz="3200" b="1" u="sng" dirty="0"/>
              <a:t>2</a:t>
            </a:r>
            <a:r>
              <a:rPr lang="en-US" sz="3200" dirty="0"/>
              <a:t> individuals, a </a:t>
            </a:r>
            <a:r>
              <a:rPr lang="en-US" sz="3200" b="1" u="sng" dirty="0"/>
              <a:t>male</a:t>
            </a:r>
            <a:r>
              <a:rPr lang="en-US" sz="3200" dirty="0"/>
              <a:t> and a </a:t>
            </a:r>
            <a:r>
              <a:rPr lang="en-US" sz="3200" b="1" u="sng" dirty="0"/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42560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3510-F77F-4DC4-9725-3623691F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0"/>
            <a:ext cx="10515600" cy="5557203"/>
          </a:xfrm>
        </p:spPr>
        <p:txBody>
          <a:bodyPr>
            <a:normAutofit/>
          </a:bodyPr>
          <a:lstStyle/>
          <a:p>
            <a:r>
              <a:rPr lang="en-US" sz="3200" dirty="0"/>
              <a:t>Your body has specialized organs called </a:t>
            </a:r>
            <a:r>
              <a:rPr lang="en-US" sz="3200" b="1" u="sng" dirty="0"/>
              <a:t>gonads</a:t>
            </a:r>
            <a:r>
              <a:rPr lang="en-US" sz="3200" dirty="0"/>
              <a:t> that make specialized cells known as </a:t>
            </a:r>
            <a:r>
              <a:rPr lang="en-US" sz="3200" b="1" u="sng" dirty="0"/>
              <a:t>gametes</a:t>
            </a:r>
          </a:p>
          <a:p>
            <a:pPr marL="0" indent="0">
              <a:buNone/>
            </a:pPr>
            <a:endParaRPr lang="en-US" sz="3200" b="1" u="sng" dirty="0"/>
          </a:p>
          <a:p>
            <a:pPr lvl="1"/>
            <a:r>
              <a:rPr lang="en-US" sz="3200" dirty="0"/>
              <a:t>In males, the </a:t>
            </a:r>
            <a:r>
              <a:rPr lang="en-US" sz="3200" b="1" u="sng" dirty="0"/>
              <a:t>testes</a:t>
            </a:r>
            <a:r>
              <a:rPr lang="en-US" sz="3200" dirty="0"/>
              <a:t> produce </a:t>
            </a:r>
            <a:r>
              <a:rPr lang="en-US" sz="3200" b="1" u="sng" dirty="0"/>
              <a:t>sperm</a:t>
            </a:r>
          </a:p>
          <a:p>
            <a:pPr lvl="1"/>
            <a:endParaRPr lang="en-US" sz="3200" b="1" u="sng" dirty="0"/>
          </a:p>
          <a:p>
            <a:pPr lvl="1"/>
            <a:endParaRPr lang="en-US" sz="3200" b="1" u="sng" dirty="0"/>
          </a:p>
          <a:p>
            <a:pPr marL="457200" lvl="1" indent="0">
              <a:buNone/>
            </a:pPr>
            <a:endParaRPr lang="en-US" sz="3200" b="1" u="sng" dirty="0"/>
          </a:p>
          <a:p>
            <a:pPr lvl="1"/>
            <a:r>
              <a:rPr lang="en-US" sz="3200" dirty="0"/>
              <a:t>In females, the </a:t>
            </a:r>
            <a:r>
              <a:rPr lang="en-US" sz="3200" b="1" u="sng" dirty="0"/>
              <a:t>ovaries </a:t>
            </a:r>
            <a:r>
              <a:rPr lang="en-US" sz="3200" dirty="0"/>
              <a:t>produce </a:t>
            </a:r>
          </a:p>
          <a:p>
            <a:pPr marL="457200" lvl="1" indent="0">
              <a:buNone/>
            </a:pPr>
            <a:r>
              <a:rPr lang="en-US" sz="3200" b="1" dirty="0"/>
              <a:t>  </a:t>
            </a:r>
            <a:r>
              <a:rPr lang="en-US" sz="3200" b="1" u="sng" dirty="0"/>
              <a:t>eggs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9D64DD-FC2D-4085-9A78-DBE52E69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40" y="4095185"/>
            <a:ext cx="3608457" cy="268153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1B270AC-EDA8-474C-90B6-27B3A265F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0" y="1574592"/>
            <a:ext cx="2621280" cy="24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0B5F3-2D78-401C-AF0D-CB0259D6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>
            <a:normAutofit/>
          </a:bodyPr>
          <a:lstStyle/>
          <a:p>
            <a:r>
              <a:rPr lang="en-US" sz="3200" dirty="0"/>
              <a:t>In sexual reproduction the </a:t>
            </a:r>
            <a:r>
              <a:rPr lang="en-US" sz="3200" b="1" u="sng" dirty="0"/>
              <a:t>gametes</a:t>
            </a:r>
            <a:r>
              <a:rPr lang="en-US" sz="3200" dirty="0"/>
              <a:t> from a </a:t>
            </a:r>
            <a:r>
              <a:rPr lang="en-US" sz="3200" b="1" u="sng" dirty="0"/>
              <a:t>male</a:t>
            </a:r>
            <a:r>
              <a:rPr lang="en-US" sz="3200" dirty="0"/>
              <a:t> and a </a:t>
            </a:r>
            <a:r>
              <a:rPr lang="en-US" sz="3200" b="1" u="sng" dirty="0"/>
              <a:t>female</a:t>
            </a:r>
            <a:r>
              <a:rPr lang="en-US" sz="3200" dirty="0"/>
              <a:t> combine during an event known as </a:t>
            </a:r>
            <a:r>
              <a:rPr lang="en-US" sz="3200" b="1" u="sng" dirty="0"/>
              <a:t>fertilization</a:t>
            </a:r>
            <a:r>
              <a:rPr lang="en-US" sz="3200" dirty="0"/>
              <a:t> to form a new cell known as a </a:t>
            </a:r>
            <a:r>
              <a:rPr lang="en-US" sz="3200" b="1" u="sng" dirty="0"/>
              <a:t>zygote</a:t>
            </a:r>
            <a:r>
              <a:rPr lang="en-US" sz="3200" dirty="0"/>
              <a:t> (a single </a:t>
            </a:r>
            <a:r>
              <a:rPr lang="en-US" sz="3200" b="1" u="sng" dirty="0"/>
              <a:t>diploid</a:t>
            </a:r>
            <a:r>
              <a:rPr lang="en-US" sz="3200" dirty="0"/>
              <a:t> cell)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B77B8C1-EC5F-4BC3-96AD-20E2AAAFB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4910"/>
            <a:ext cx="5715000" cy="360045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16A3CA4-5490-4604-B49B-CB6955526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3190240"/>
            <a:ext cx="391287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C013-610D-440E-9A11-BF55F55D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u="sng" dirty="0"/>
              <a:t>zygote</a:t>
            </a:r>
            <a:r>
              <a:rPr lang="en-US" sz="3200" dirty="0"/>
              <a:t> then undergoes </a:t>
            </a:r>
            <a:r>
              <a:rPr lang="en-US" sz="3200" b="1" u="sng" dirty="0"/>
              <a:t>mitotic</a:t>
            </a:r>
            <a:r>
              <a:rPr lang="en-US" sz="3200" dirty="0"/>
              <a:t> divisions to turn into a </a:t>
            </a:r>
            <a:r>
              <a:rPr lang="en-US" sz="3200" b="1" u="sng" dirty="0"/>
              <a:t>multicellular</a:t>
            </a:r>
            <a:r>
              <a:rPr lang="en-US" sz="3200" dirty="0"/>
              <a:t> organism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u="sng" dirty="0"/>
              <a:t>Mitosis</a:t>
            </a:r>
            <a:r>
              <a:rPr lang="en-US" sz="3200" dirty="0"/>
              <a:t> ensures that the chromosome number </a:t>
            </a:r>
            <a:r>
              <a:rPr lang="en-US" sz="3200" b="1" u="sng" dirty="0"/>
              <a:t>does not</a:t>
            </a:r>
            <a:r>
              <a:rPr lang="en-US" sz="3200" dirty="0"/>
              <a:t> change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29B59ED-876C-472A-B965-F65A4947F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" y="3265740"/>
            <a:ext cx="3799841" cy="339921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C080809-DA1A-4E62-9CB5-761E02122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1" y="3200359"/>
            <a:ext cx="4785360" cy="34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osing, crowd&#10;&#10;Description automatically generated">
            <a:extLst>
              <a:ext uri="{FF2B5EF4-FFF2-40B4-BE49-F238E27FC236}">
                <a16:creationId xmlns:a16="http://schemas.microsoft.com/office/drawing/2014/main" id="{8DD30E50-956E-425B-983E-5D12BEB3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31" y="345440"/>
            <a:ext cx="8918832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5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88E9-E0B9-4C08-99DC-D9E192D4A4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Meiosis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9E44F-FE06-444F-A4B5-26A074657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9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D610-8956-4448-8129-AB393074F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r>
              <a:rPr lang="en-US" sz="3200" dirty="0"/>
              <a:t>Recall that your </a:t>
            </a:r>
            <a:r>
              <a:rPr lang="en-US" sz="3200" b="1" u="sng" dirty="0"/>
              <a:t>46</a:t>
            </a:r>
            <a:r>
              <a:rPr lang="en-US" sz="3200" dirty="0"/>
              <a:t> chromosomes are arranged in </a:t>
            </a:r>
            <a:r>
              <a:rPr lang="en-US" sz="3200" b="1" u="sng" dirty="0"/>
              <a:t>23</a:t>
            </a:r>
            <a:r>
              <a:rPr lang="en-US" sz="3200" dirty="0"/>
              <a:t> pairs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The </a:t>
            </a:r>
            <a:r>
              <a:rPr lang="en-US" sz="3200" b="1" u="sng" dirty="0"/>
              <a:t>matching</a:t>
            </a:r>
            <a:r>
              <a:rPr lang="en-US" sz="3200" dirty="0"/>
              <a:t> pairs are known as </a:t>
            </a:r>
            <a:r>
              <a:rPr lang="en-US" sz="3200" b="1" u="sng" dirty="0"/>
              <a:t>homologous</a:t>
            </a:r>
            <a:r>
              <a:rPr lang="en-US" sz="3200" dirty="0"/>
              <a:t> pairs</a:t>
            </a:r>
          </a:p>
          <a:p>
            <a:pPr lvl="1"/>
            <a:endParaRPr lang="en-US" sz="3200" dirty="0"/>
          </a:p>
          <a:p>
            <a:pPr lvl="1"/>
            <a:r>
              <a:rPr lang="en-US" sz="3200" b="1" u="sng" dirty="0"/>
              <a:t>One</a:t>
            </a:r>
            <a:r>
              <a:rPr lang="en-US" sz="3200" dirty="0"/>
              <a:t> of each pair is from your </a:t>
            </a:r>
            <a:r>
              <a:rPr lang="en-US" sz="3200" b="1" u="sng" dirty="0"/>
              <a:t>mom</a:t>
            </a:r>
            <a:r>
              <a:rPr lang="en-US" sz="3200" dirty="0"/>
              <a:t>, one from your </a:t>
            </a:r>
            <a:r>
              <a:rPr lang="en-US" sz="3200" b="1" u="sng" dirty="0"/>
              <a:t>dad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8042314C-232E-4361-B309-ED9CD933C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32" y="3429000"/>
            <a:ext cx="5107936" cy="31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Sexual Reproduction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Reproduction</dc:title>
  <dc:creator>Tara Nore</dc:creator>
  <cp:lastModifiedBy>Tara Nore</cp:lastModifiedBy>
  <cp:revision>8</cp:revision>
  <dcterms:created xsi:type="dcterms:W3CDTF">2021-01-05T09:47:59Z</dcterms:created>
  <dcterms:modified xsi:type="dcterms:W3CDTF">2021-01-05T10:49:48Z</dcterms:modified>
</cp:coreProperties>
</file>