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F113"/>
    <a:srgbClr val="4AA20E"/>
    <a:srgbClr val="97E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CF7D63-0CF8-4F97-AF50-30802147A399}" v="364" dt="2020-01-08T21:21:18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A371E-AAD0-4CBA-B65D-D84247A79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2E9D6-6C9B-4D7E-9431-41E5EFDCB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F6DCD-D539-470A-9CEA-8413EC65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7753-C0B1-489C-9B32-1611ABDFF3BF}" type="datetimeFigureOut">
              <a:rPr lang="en-CA" smtClean="0"/>
              <a:t>2021-02-25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3AA4A-742F-40EE-91C3-F431D921E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5508D-D7B2-4568-8F21-AEDD010A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C40-1509-4690-946F-FB02F5F79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643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4810-39DC-49B9-8240-6BE167304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834F5-73B4-475F-A758-27A943AFE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9657A-71D3-4EE2-83A0-044203C5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7753-C0B1-489C-9B32-1611ABDFF3BF}" type="datetimeFigureOut">
              <a:rPr lang="en-CA" smtClean="0"/>
              <a:t>2021-02-25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901E0-CDC9-4815-BF83-441F243A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38D8B-A008-4B56-93F2-563F622D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C40-1509-4690-946F-FB02F5F79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147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38ABD9-9B4F-4017-80C9-C0EE5CA99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621FC1-4C21-4DBA-AB86-62FA8CCA9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E001C-C894-4145-AD22-5D85712A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7753-C0B1-489C-9B32-1611ABDFF3BF}" type="datetimeFigureOut">
              <a:rPr lang="en-CA" smtClean="0"/>
              <a:t>2021-02-25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DF0B8-D701-433E-9E8C-BC4FDE370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5D7E9-FA71-42A7-A217-757427C61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C40-1509-4690-946F-FB02F5F79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769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7C2-A0E6-4056-9170-A62A41661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94FBC-0463-4526-9A42-5DDD2561F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38599-5D59-4D26-BDB8-86B0212E7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7753-C0B1-489C-9B32-1611ABDFF3BF}" type="datetimeFigureOut">
              <a:rPr lang="en-CA" smtClean="0"/>
              <a:t>2021-02-25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2FE00-771A-4D74-A5D6-8164A508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F00EA-68C6-409A-A791-1F9048A9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C40-1509-4690-946F-FB02F5F79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841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582E-984E-4CCA-9138-A4F435344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5CB86-4B37-43F0-9C46-EF2381BAE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E9108-9B49-4B27-82EA-968CB578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7753-C0B1-489C-9B32-1611ABDFF3BF}" type="datetimeFigureOut">
              <a:rPr lang="en-CA" smtClean="0"/>
              <a:t>2021-02-25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36EAA-277B-4D46-919C-35086E737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CF258-F8FD-41A1-8730-83C436789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C40-1509-4690-946F-FB02F5F79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475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BFBA-81C7-4B82-BC4D-44D513FA2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02B5B-D082-4D2C-9E79-EB00580B2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3EE26-75D9-4FF7-9A1C-FBBD7895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1AFAB-ADD3-44F5-A8D8-469D5713B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7753-C0B1-489C-9B32-1611ABDFF3BF}" type="datetimeFigureOut">
              <a:rPr lang="en-CA" smtClean="0"/>
              <a:t>2021-02-25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23AE9-7DFB-46B6-8F81-7530E101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88AE6-EFF8-4D57-9EEA-62DFE0F6D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C40-1509-4690-946F-FB02F5F79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807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F763-C12D-4A1D-9065-D20278BB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02899-8F90-4D84-92C9-0784739AD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D32F3-3A35-4248-89E3-4729C7666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E221E5-6F42-42BD-9B38-9FD4FD2C5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CF5717-45DB-46C6-8A7E-B58F130B8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756C4-C1FE-4369-96AC-EECCE391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7753-C0B1-489C-9B32-1611ABDFF3BF}" type="datetimeFigureOut">
              <a:rPr lang="en-CA" smtClean="0"/>
              <a:t>2021-02-25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5A1478-5607-446F-BF20-68FBD44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BBA2CF-8F57-424F-B467-720A4D7D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C40-1509-4690-946F-FB02F5F79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802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F573-6017-4E12-98F5-DBC907399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9AAA42-83CC-4829-A172-3D56B513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7753-C0B1-489C-9B32-1611ABDFF3BF}" type="datetimeFigureOut">
              <a:rPr lang="en-CA" smtClean="0"/>
              <a:t>2021-02-25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74EB3-B1DF-4D02-AAF0-C4770897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F4C96-D685-4E7E-8A0E-4CBD0AD2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C40-1509-4690-946F-FB02F5F79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888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179F1E-90CD-4EC3-80C8-D0C7391A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7753-C0B1-489C-9B32-1611ABDFF3BF}" type="datetimeFigureOut">
              <a:rPr lang="en-CA" smtClean="0"/>
              <a:t>2021-02-25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E751F-93B1-4D60-B8AF-111745932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752D3-7945-4D58-9B56-0F43F342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C40-1509-4690-946F-FB02F5F79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238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DBF2A-3B1A-4A53-AB2F-43254E7B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817A5-F905-4E26-87F7-DF249DD83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12CE1-BC2E-4CB9-B0DA-6D5EAC2AC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17C63-FE2C-43AF-8EF3-49479E491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7753-C0B1-489C-9B32-1611ABDFF3BF}" type="datetimeFigureOut">
              <a:rPr lang="en-CA" smtClean="0"/>
              <a:t>2021-02-25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18081-6484-4D38-94D5-1E31CD893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85699-988A-45BD-92FC-9A3ECF2B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C40-1509-4690-946F-FB02F5F79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706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91E7-9268-4900-86A0-977E1B42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F2F5A-1A97-40F8-9BFD-33C03C60A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48CC4-1A46-44F7-A5DE-81B7506B2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3E1F6-FD30-4904-9F4D-526632AA0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7753-C0B1-489C-9B32-1611ABDFF3BF}" type="datetimeFigureOut">
              <a:rPr lang="en-CA" smtClean="0"/>
              <a:t>2021-02-25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C8DD7-98E2-4755-990D-C8719911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89738-4AF4-4D27-BEC2-40514F7E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C40-1509-4690-946F-FB02F5F79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20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rgbClr val="00B0F0"/>
            </a:gs>
            <a:gs pos="0">
              <a:srgbClr val="5DF113"/>
            </a:gs>
            <a:gs pos="100000">
              <a:srgbClr val="97EDF9"/>
            </a:gs>
            <a:gs pos="90000">
              <a:srgbClr val="97EDF9"/>
            </a:gs>
            <a:gs pos="100000">
              <a:srgbClr val="0070C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998635-7196-40F9-8326-55F8BB0B4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B8466-60C7-4B01-8C9F-B628055A2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065B-0A64-44FE-8A9B-B963A26A4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A7753-C0B1-489C-9B32-1611ABDFF3BF}" type="datetimeFigureOut">
              <a:rPr lang="en-CA" smtClean="0"/>
              <a:t>2021-02-25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239CB-7B2A-4702-9E9D-F82D71E37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153CD-3A85-4202-96DE-3BCDC9ECD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8C40-1509-4690-946F-FB02F5F79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47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3A71B-E4FB-41A4-A62C-7D07ADF22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35050"/>
          </a:xfrm>
        </p:spPr>
        <p:txBody>
          <a:bodyPr/>
          <a:lstStyle/>
          <a:p>
            <a:r>
              <a:rPr lang="en-US" dirty="0"/>
              <a:t>Introduction to Genetics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5337F-0C08-469A-B844-6F7B6D748E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EF2F2C-D1D5-4D77-B8A7-5B09AC9F4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1" y="2300684"/>
            <a:ext cx="7967662" cy="398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7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F480FD-8BB0-4521-9EE4-A04AF9C01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9338"/>
          </a:xfrm>
        </p:spPr>
        <p:txBody>
          <a:bodyPr/>
          <a:lstStyle/>
          <a:p>
            <a:pPr algn="ctr"/>
            <a:r>
              <a:rPr lang="en-US" b="1" dirty="0"/>
              <a:t>Intro to Genetics</a:t>
            </a:r>
            <a:endParaRPr lang="en-CA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B4E42A-595C-4B9C-8B12-1A5D78B3A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Today, scientists know how you </a:t>
            </a:r>
            <a:r>
              <a:rPr lang="en-US" sz="3600" b="1" u="sng" dirty="0"/>
              <a:t>inherit</a:t>
            </a:r>
            <a:r>
              <a:rPr lang="en-US" sz="3600" dirty="0"/>
              <a:t> your </a:t>
            </a:r>
            <a:r>
              <a:rPr lang="en-US" sz="3600" b="1" u="sng" dirty="0"/>
              <a:t>traits</a:t>
            </a:r>
            <a:r>
              <a:rPr lang="en-US" sz="3600" dirty="0"/>
              <a:t> and are even able to calculate the </a:t>
            </a:r>
            <a:r>
              <a:rPr lang="en-US" sz="3600" b="1" u="sng" dirty="0"/>
              <a:t>probabilities</a:t>
            </a:r>
            <a:r>
              <a:rPr lang="en-US" sz="3600" dirty="0"/>
              <a:t> of having a specific trait or getting a </a:t>
            </a:r>
            <a:r>
              <a:rPr lang="en-US" sz="3600" b="1" u="sng" dirty="0"/>
              <a:t>genetic disease</a:t>
            </a:r>
            <a:r>
              <a:rPr lang="en-US" sz="3600" b="1" dirty="0"/>
              <a:t> </a:t>
            </a:r>
            <a:r>
              <a:rPr lang="en-US" sz="3600" dirty="0"/>
              <a:t>according to the information they have from the </a:t>
            </a:r>
            <a:r>
              <a:rPr lang="en-US" sz="3600" b="1" u="sng" dirty="0"/>
              <a:t>parents</a:t>
            </a:r>
            <a:r>
              <a:rPr lang="en-US" sz="3600" dirty="0"/>
              <a:t> and </a:t>
            </a:r>
            <a:r>
              <a:rPr lang="en-US" sz="3600" b="1" u="sng" dirty="0"/>
              <a:t>family history</a:t>
            </a:r>
            <a:endParaRPr lang="en-CA" sz="3600" b="1" u="sng" dirty="0"/>
          </a:p>
        </p:txBody>
      </p:sp>
    </p:spTree>
    <p:extLst>
      <p:ext uri="{BB962C8B-B14F-4D97-AF65-F5344CB8AC3E}">
        <p14:creationId xmlns:p14="http://schemas.microsoft.com/office/powerpoint/2010/main" val="364481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08C2-9B2B-4E33-8FA3-6B951BCB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          Intro to Genetics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08C1E-11D4-4A34-B0E0-1A6BC0E26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43650" cy="4820444"/>
          </a:xfrm>
        </p:spPr>
        <p:txBody>
          <a:bodyPr>
            <a:normAutofit/>
          </a:bodyPr>
          <a:lstStyle/>
          <a:p>
            <a:r>
              <a:rPr lang="en-US" sz="3600" dirty="0"/>
              <a:t>How is this possible?</a:t>
            </a:r>
          </a:p>
          <a:p>
            <a:r>
              <a:rPr lang="en-US" sz="3600" dirty="0"/>
              <a:t>Between 1856 -1863, </a:t>
            </a:r>
            <a:r>
              <a:rPr lang="en-US" sz="3600" b="1" u="sng" dirty="0"/>
              <a:t>Gregor Mendel</a:t>
            </a:r>
            <a:r>
              <a:rPr lang="en-US" sz="3600" dirty="0"/>
              <a:t>, an Austrian monk and biologist, grew and studied </a:t>
            </a:r>
            <a:r>
              <a:rPr lang="en-US" sz="3600" b="1" u="sng" dirty="0"/>
              <a:t>pea plants</a:t>
            </a:r>
          </a:p>
          <a:p>
            <a:pPr lvl="1"/>
            <a:r>
              <a:rPr lang="en-US" sz="3600" dirty="0"/>
              <a:t>While doing so,  </a:t>
            </a:r>
            <a:r>
              <a:rPr lang="en-US" sz="3600" b="1" u="sng" dirty="0"/>
              <a:t>Mendel</a:t>
            </a:r>
            <a:r>
              <a:rPr lang="en-US" sz="3600" dirty="0"/>
              <a:t> discovered the principles that rule </a:t>
            </a:r>
            <a:r>
              <a:rPr lang="en-US" sz="3600" b="1" u="sng" dirty="0"/>
              <a:t>heredity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A8DBE3-4439-4E55-BD45-46B65D73A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643" y="4562475"/>
            <a:ext cx="4911157" cy="1930400"/>
          </a:xfrm>
          <a:prstGeom prst="rect">
            <a:avLst/>
          </a:prstGeom>
        </p:spPr>
      </p:pic>
      <p:pic>
        <p:nvPicPr>
          <p:cNvPr id="10" name="Picture 9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884E523-BEAE-43FF-B52E-CA0C884D1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5" y="458717"/>
            <a:ext cx="3009900" cy="377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6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F2DC-17EB-4606-8811-37B03C2B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10"/>
            <a:ext cx="10515600" cy="1049734"/>
          </a:xfrm>
        </p:spPr>
        <p:txBody>
          <a:bodyPr/>
          <a:lstStyle/>
          <a:p>
            <a:pPr algn="ctr"/>
            <a:r>
              <a:rPr lang="en-US" b="1" dirty="0"/>
              <a:t>Intro to Genetics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B952F-9072-496B-B8AC-ED5B2F67C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From his experiments, he inferred that each </a:t>
            </a:r>
            <a:r>
              <a:rPr lang="en-US" sz="3600" b="1" u="sng" dirty="0"/>
              <a:t>trait</a:t>
            </a:r>
            <a:r>
              <a:rPr lang="en-US" sz="3600" dirty="0"/>
              <a:t> depends on a </a:t>
            </a:r>
            <a:r>
              <a:rPr lang="en-US" sz="3600" b="1" u="sng" dirty="0"/>
              <a:t>pair</a:t>
            </a:r>
            <a:r>
              <a:rPr lang="en-US" sz="3600" dirty="0"/>
              <a:t> of factors, one coming from your </a:t>
            </a:r>
            <a:r>
              <a:rPr lang="en-US" sz="3600" b="1" u="sng" dirty="0"/>
              <a:t>mother</a:t>
            </a:r>
            <a:r>
              <a:rPr lang="en-US" sz="3600" dirty="0"/>
              <a:t> and one coming from your </a:t>
            </a:r>
            <a:r>
              <a:rPr lang="en-US" sz="3600" b="1" u="sng" dirty="0"/>
              <a:t>father</a:t>
            </a:r>
            <a:endParaRPr lang="en-CA" sz="3600" b="1" u="sng" dirty="0"/>
          </a:p>
          <a:p>
            <a:pPr lvl="1"/>
            <a:r>
              <a:rPr lang="en-CA" sz="3600" dirty="0"/>
              <a:t>We now know these factors to be called </a:t>
            </a:r>
            <a:r>
              <a:rPr lang="en-CA" sz="3600" b="1" u="sng" dirty="0"/>
              <a:t>alleles</a:t>
            </a:r>
            <a:endParaRPr lang="en-US" sz="3600" b="1" u="sng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2EA3B5B-754F-47DB-AC8E-EF4D3959B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93" y="3620294"/>
            <a:ext cx="2629014" cy="287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9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9135B-BF8A-4600-A43C-247217E8B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Intro to Genetics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81019-4D28-4F7E-A533-72DCE8C4B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Allele</a:t>
            </a:r>
            <a:r>
              <a:rPr lang="en-US" sz="3600" dirty="0"/>
              <a:t>: a </a:t>
            </a:r>
            <a:r>
              <a:rPr lang="en-US" sz="3600" b="1" u="sng" dirty="0"/>
              <a:t>variation</a:t>
            </a:r>
            <a:r>
              <a:rPr lang="en-US" sz="3600" dirty="0"/>
              <a:t> of a </a:t>
            </a:r>
            <a:r>
              <a:rPr lang="en-US" sz="3600" b="1" u="sng" dirty="0"/>
              <a:t>gene</a:t>
            </a:r>
          </a:p>
          <a:p>
            <a:pPr lvl="1"/>
            <a:r>
              <a:rPr lang="en-US" sz="3600" dirty="0"/>
              <a:t>Ex. </a:t>
            </a:r>
            <a:r>
              <a:rPr lang="en-US" sz="3600" b="1" dirty="0"/>
              <a:t>Blue vs. brown eyes,  curly vs. straight hair</a:t>
            </a:r>
          </a:p>
          <a:p>
            <a:pPr lvl="1"/>
            <a:r>
              <a:rPr lang="en-US" sz="3600" dirty="0"/>
              <a:t>You have </a:t>
            </a:r>
            <a:r>
              <a:rPr lang="en-US" sz="3600" b="1" u="sng" dirty="0"/>
              <a:t>2 alleles </a:t>
            </a:r>
            <a:r>
              <a:rPr lang="en-US" sz="3600" dirty="0"/>
              <a:t>for every </a:t>
            </a:r>
            <a:r>
              <a:rPr lang="en-US" sz="3600" b="1" u="sng" dirty="0"/>
              <a:t>gene</a:t>
            </a:r>
            <a:r>
              <a:rPr lang="en-US" sz="3600" dirty="0"/>
              <a:t> because you have a set of </a:t>
            </a:r>
            <a:r>
              <a:rPr lang="en-US" sz="3600" b="1" u="sng" dirty="0"/>
              <a:t>chromosomes</a:t>
            </a:r>
            <a:r>
              <a:rPr lang="en-US" sz="3600" dirty="0"/>
              <a:t> from your mother and a set of chromosomes from your </a:t>
            </a:r>
            <a:r>
              <a:rPr lang="en-US" sz="3600" b="1" u="sng" dirty="0"/>
              <a:t>father</a:t>
            </a:r>
          </a:p>
          <a:p>
            <a:pPr marL="457200" lvl="1" indent="0">
              <a:buNone/>
            </a:pPr>
            <a:endParaRPr lang="en-US" sz="3600" dirty="0"/>
          </a:p>
          <a:p>
            <a:r>
              <a:rPr lang="en-US" sz="3600" b="1" u="sng" dirty="0"/>
              <a:t>Gene</a:t>
            </a:r>
            <a:r>
              <a:rPr lang="en-US" sz="3600" dirty="0"/>
              <a:t>:  a section of </a:t>
            </a:r>
            <a:r>
              <a:rPr lang="en-US" sz="3600" b="1" u="sng" dirty="0"/>
              <a:t>DNA</a:t>
            </a:r>
            <a:r>
              <a:rPr lang="en-US" sz="3600" dirty="0"/>
              <a:t> that controls a </a:t>
            </a:r>
            <a:r>
              <a:rPr lang="en-US" sz="3600" b="1" u="sng" dirty="0"/>
              <a:t>trait</a:t>
            </a:r>
          </a:p>
          <a:p>
            <a:pPr lvl="1"/>
            <a:r>
              <a:rPr lang="en-US" sz="3600" dirty="0"/>
              <a:t>Ex. </a:t>
            </a:r>
            <a:r>
              <a:rPr lang="en-US" sz="3600" b="1" dirty="0"/>
              <a:t>Eye </a:t>
            </a:r>
            <a:r>
              <a:rPr lang="en-US" sz="3600" b="1" dirty="0" err="1"/>
              <a:t>colour</a:t>
            </a:r>
            <a:r>
              <a:rPr lang="en-US" sz="3600" b="1" dirty="0"/>
              <a:t>, hair texture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5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1C2DE-9C35-41EF-9D4C-4E4ED3125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b="1"/>
              <a:t>Intro to Genetics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715F5-6A22-48AB-B0AE-06E9CC9CD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5156995"/>
          </a:xfrm>
        </p:spPr>
        <p:txBody>
          <a:bodyPr>
            <a:normAutofit/>
          </a:bodyPr>
          <a:lstStyle/>
          <a:p>
            <a:r>
              <a:rPr lang="en-US" sz="3600" dirty="0"/>
              <a:t>We represent </a:t>
            </a:r>
            <a:r>
              <a:rPr lang="en-US" sz="3600" b="1" u="sng" dirty="0"/>
              <a:t>alleles</a:t>
            </a:r>
            <a:r>
              <a:rPr lang="en-US" sz="3600" dirty="0"/>
              <a:t> with </a:t>
            </a:r>
            <a:r>
              <a:rPr lang="en-US" sz="3600" b="1" u="sng" dirty="0"/>
              <a:t>letters</a:t>
            </a:r>
          </a:p>
          <a:p>
            <a:pPr lvl="1"/>
            <a:r>
              <a:rPr lang="en-US" sz="3600" dirty="0"/>
              <a:t>If the </a:t>
            </a:r>
            <a:r>
              <a:rPr lang="en-US" sz="3600" b="1" u="sng" dirty="0"/>
              <a:t>allele</a:t>
            </a:r>
            <a:r>
              <a:rPr lang="en-US" sz="3600" dirty="0"/>
              <a:t> is </a:t>
            </a:r>
            <a:r>
              <a:rPr lang="en-US" sz="3600" b="1" u="sng" dirty="0"/>
              <a:t>dominant</a:t>
            </a:r>
            <a:r>
              <a:rPr lang="en-US" sz="3600" dirty="0"/>
              <a:t>, meaning that </a:t>
            </a:r>
            <a:r>
              <a:rPr lang="en-US" sz="3600" b="1" u="sng" dirty="0"/>
              <a:t>it masks</a:t>
            </a:r>
            <a:r>
              <a:rPr lang="en-US" sz="3600" dirty="0"/>
              <a:t> the other </a:t>
            </a:r>
            <a:r>
              <a:rPr lang="en-US" sz="3600" b="1" u="sng" dirty="0"/>
              <a:t>allele</a:t>
            </a:r>
            <a:r>
              <a:rPr lang="en-US" sz="3600" dirty="0"/>
              <a:t>, we use a </a:t>
            </a:r>
            <a:r>
              <a:rPr lang="en-US" sz="3600" b="1" u="sng" dirty="0"/>
              <a:t>capital</a:t>
            </a:r>
            <a:r>
              <a:rPr lang="en-US" sz="3600" dirty="0"/>
              <a:t> letter for it</a:t>
            </a:r>
          </a:p>
          <a:p>
            <a:pPr lvl="2"/>
            <a:r>
              <a:rPr lang="en-US" sz="3600" dirty="0"/>
              <a:t>E.g. </a:t>
            </a:r>
            <a:r>
              <a:rPr lang="en-US" sz="3600" b="1" dirty="0"/>
              <a:t>Brown eyes – B</a:t>
            </a:r>
          </a:p>
          <a:p>
            <a:pPr lvl="2"/>
            <a:endParaRPr lang="en-US" sz="3600" dirty="0"/>
          </a:p>
          <a:p>
            <a:pPr lvl="1"/>
            <a:r>
              <a:rPr lang="en-US" sz="3600" dirty="0"/>
              <a:t>If the </a:t>
            </a:r>
            <a:r>
              <a:rPr lang="en-US" sz="3600" b="1" u="sng" dirty="0"/>
              <a:t>allele</a:t>
            </a:r>
            <a:r>
              <a:rPr lang="en-US" sz="3600" dirty="0"/>
              <a:t> is </a:t>
            </a:r>
            <a:r>
              <a:rPr lang="en-US" sz="3600" b="1" u="sng" dirty="0"/>
              <a:t>recessive</a:t>
            </a:r>
            <a:r>
              <a:rPr lang="en-US" sz="3600" dirty="0"/>
              <a:t>, meaning that the </a:t>
            </a:r>
            <a:r>
              <a:rPr lang="en-US" sz="3600" b="1" u="sng" dirty="0"/>
              <a:t>trait</a:t>
            </a:r>
            <a:r>
              <a:rPr lang="en-US" sz="3600" dirty="0"/>
              <a:t> only shows up if there is </a:t>
            </a:r>
            <a:r>
              <a:rPr lang="en-US" sz="3600" b="1" u="sng" dirty="0"/>
              <a:t>no dominant allele</a:t>
            </a:r>
            <a:r>
              <a:rPr lang="en-US" sz="3600" dirty="0"/>
              <a:t> present, we use a </a:t>
            </a:r>
            <a:r>
              <a:rPr lang="en-US" sz="3600" b="1" u="sng" dirty="0"/>
              <a:t>lower case</a:t>
            </a:r>
            <a:r>
              <a:rPr lang="en-US" sz="3600" dirty="0"/>
              <a:t> letter to represent it</a:t>
            </a:r>
          </a:p>
          <a:p>
            <a:pPr lvl="2"/>
            <a:r>
              <a:rPr lang="en-US" sz="3600" dirty="0"/>
              <a:t>E.g. </a:t>
            </a:r>
            <a:r>
              <a:rPr lang="en-US" sz="3600" b="1" dirty="0"/>
              <a:t>Blue eyes - b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5" name="Picture 4" descr="A close up of a persons face&#10;&#10;Description automatically generated">
            <a:extLst>
              <a:ext uri="{FF2B5EF4-FFF2-40B4-BE49-F238E27FC236}">
                <a16:creationId xmlns:a16="http://schemas.microsoft.com/office/drawing/2014/main" id="{31DC33C7-EF06-4600-8174-FDC38333F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966" y="5629275"/>
            <a:ext cx="1556596" cy="1035844"/>
          </a:xfrm>
          <a:prstGeom prst="rect">
            <a:avLst/>
          </a:prstGeom>
        </p:spPr>
      </p:pic>
      <p:pic>
        <p:nvPicPr>
          <p:cNvPr id="7" name="Picture 6" descr="A close up of a person wearing glasses&#10;&#10;Description automatically generated">
            <a:extLst>
              <a:ext uri="{FF2B5EF4-FFF2-40B4-BE49-F238E27FC236}">
                <a16:creationId xmlns:a16="http://schemas.microsoft.com/office/drawing/2014/main" id="{E896C6D1-32AE-4138-9D6E-2ADD2244C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966" y="3018631"/>
            <a:ext cx="1556596" cy="103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6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5D8C3-F7EB-4581-932D-1234CEF81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Intro to Genetics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1AF26-0604-4055-B8BC-314DDC855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 </a:t>
            </a:r>
            <a:r>
              <a:rPr lang="en-US" sz="3600" b="1" u="sng" dirty="0"/>
              <a:t>combination</a:t>
            </a:r>
            <a:r>
              <a:rPr lang="en-US" sz="3600" dirty="0"/>
              <a:t> of </a:t>
            </a:r>
            <a:r>
              <a:rPr lang="en-US" sz="3600" b="1" u="sng" dirty="0"/>
              <a:t>alleles</a:t>
            </a:r>
            <a:r>
              <a:rPr lang="en-US" sz="3600" dirty="0"/>
              <a:t> is known as a </a:t>
            </a:r>
            <a:r>
              <a:rPr lang="en-US" sz="3600" b="1" u="sng" dirty="0"/>
              <a:t>genotype</a:t>
            </a:r>
          </a:p>
          <a:p>
            <a:endParaRPr lang="en-US" sz="3600" b="1" u="sng" dirty="0"/>
          </a:p>
          <a:p>
            <a:endParaRPr lang="en-US" sz="3600" b="1" u="sng" dirty="0"/>
          </a:p>
          <a:p>
            <a:r>
              <a:rPr lang="en-US" sz="3600" dirty="0"/>
              <a:t>The </a:t>
            </a:r>
            <a:r>
              <a:rPr lang="en-US" sz="3600" b="1" u="sng" dirty="0"/>
              <a:t>physical expression</a:t>
            </a:r>
            <a:r>
              <a:rPr lang="en-US" sz="3600" dirty="0"/>
              <a:t> of the </a:t>
            </a:r>
            <a:r>
              <a:rPr lang="en-US" sz="3600" b="1" u="sng" dirty="0"/>
              <a:t>trait</a:t>
            </a:r>
            <a:r>
              <a:rPr lang="en-US" sz="3600" dirty="0"/>
              <a:t> is known as a </a:t>
            </a:r>
            <a:r>
              <a:rPr lang="en-US" sz="3600" b="1" u="sng" dirty="0"/>
              <a:t>phenotype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683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7AC2-2F68-479E-AE4D-624A102A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Intro to Genetics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07DED-E64E-4C36-9190-3F6B3038C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If </a:t>
            </a:r>
            <a:r>
              <a:rPr lang="en-US" sz="3600" b="1" u="sng" dirty="0"/>
              <a:t>both alleles</a:t>
            </a:r>
            <a:r>
              <a:rPr lang="en-US" sz="3600" dirty="0"/>
              <a:t> are </a:t>
            </a:r>
            <a:r>
              <a:rPr lang="en-US" sz="3600" b="1" u="sng" dirty="0"/>
              <a:t>identical</a:t>
            </a:r>
            <a:r>
              <a:rPr lang="en-US" sz="3600" dirty="0"/>
              <a:t>, we describe the organism as being </a:t>
            </a:r>
            <a:r>
              <a:rPr lang="en-US" sz="3600" b="1" u="sng" dirty="0"/>
              <a:t>homozygous</a:t>
            </a:r>
            <a:r>
              <a:rPr lang="en-US" sz="3600" dirty="0"/>
              <a:t> for the trait</a:t>
            </a:r>
          </a:p>
          <a:p>
            <a:pPr lvl="1"/>
            <a:r>
              <a:rPr lang="en-US" sz="3600" dirty="0"/>
              <a:t>i.e.  </a:t>
            </a:r>
            <a:r>
              <a:rPr lang="en-US" sz="3600" b="1" dirty="0"/>
              <a:t>BB or bb</a:t>
            </a:r>
          </a:p>
          <a:p>
            <a:r>
              <a:rPr lang="en-US" sz="3600" dirty="0"/>
              <a:t>If the 2 </a:t>
            </a:r>
            <a:r>
              <a:rPr lang="en-US" sz="3600" b="1" u="sng" dirty="0"/>
              <a:t>alleles</a:t>
            </a:r>
            <a:r>
              <a:rPr lang="en-US" sz="3600" dirty="0"/>
              <a:t> are </a:t>
            </a:r>
            <a:r>
              <a:rPr lang="en-US" sz="3600" b="1" u="sng" dirty="0"/>
              <a:t>different</a:t>
            </a:r>
            <a:r>
              <a:rPr lang="en-US" sz="3600" dirty="0"/>
              <a:t>, we describe the organism as being </a:t>
            </a:r>
            <a:r>
              <a:rPr lang="en-US" sz="3600" b="1" u="sng" dirty="0"/>
              <a:t>heterozygous</a:t>
            </a:r>
            <a:r>
              <a:rPr lang="en-US" sz="3600" dirty="0"/>
              <a:t> for the trait</a:t>
            </a:r>
          </a:p>
          <a:p>
            <a:pPr lvl="1"/>
            <a:r>
              <a:rPr lang="en-US" sz="3600" dirty="0"/>
              <a:t>i.e. </a:t>
            </a:r>
            <a:r>
              <a:rPr lang="en-US" sz="3600" b="1" dirty="0"/>
              <a:t>Bb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157806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2B9CD-BE6E-468D-8B6E-CD411344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Intro to Genetics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0812E-4D00-40FF-A869-F6BC5776C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1225" cy="4351338"/>
          </a:xfrm>
        </p:spPr>
        <p:txBody>
          <a:bodyPr>
            <a:normAutofit/>
          </a:bodyPr>
          <a:lstStyle/>
          <a:p>
            <a:r>
              <a:rPr lang="en-US" sz="3600" dirty="0"/>
              <a:t>To visualize how alleles are distributed among offspring and predict proportions and probabilities, we use a tool called a </a:t>
            </a:r>
            <a:r>
              <a:rPr lang="en-US" sz="3600" b="1" u="sng" dirty="0"/>
              <a:t>Punnett Square</a:t>
            </a:r>
            <a:endParaRPr lang="en-CA" sz="3600" b="1" u="sng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C6DA018-2B20-43F5-BEC2-2E8ED630F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1027906"/>
            <a:ext cx="5757863" cy="575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8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FD2B5C43234B4B94EF976C24A2DF7D" ma:contentTypeVersion="7" ma:contentTypeDescription="Create a new document." ma:contentTypeScope="" ma:versionID="857de61d2acf94228e2747f43288ed5f">
  <xsd:schema xmlns:xsd="http://www.w3.org/2001/XMLSchema" xmlns:xs="http://www.w3.org/2001/XMLSchema" xmlns:p="http://schemas.microsoft.com/office/2006/metadata/properties" xmlns:ns3="113e45c6-5ba3-4e73-ae72-760824d5c857" xmlns:ns4="ca9dc1a2-a870-44a1-b748-20c69a9571d0" targetNamespace="http://schemas.microsoft.com/office/2006/metadata/properties" ma:root="true" ma:fieldsID="8ee37b66e0f65f97264bea92c781bda7" ns3:_="" ns4:_="">
    <xsd:import namespace="113e45c6-5ba3-4e73-ae72-760824d5c857"/>
    <xsd:import namespace="ca9dc1a2-a870-44a1-b748-20c69a9571d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e45c6-5ba3-4e73-ae72-760824d5c8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9dc1a2-a870-44a1-b748-20c69a9571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71D1E4-62FE-4F0F-9949-52DA2C625AF4}">
  <ds:schemaRefs>
    <ds:schemaRef ds:uri="http://purl.org/dc/dcmitype/"/>
    <ds:schemaRef ds:uri="http://schemas.microsoft.com/office/infopath/2007/PartnerControls"/>
    <ds:schemaRef ds:uri="ca9dc1a2-a870-44a1-b748-20c69a9571d0"/>
    <ds:schemaRef ds:uri="http://purl.org/dc/elements/1.1/"/>
    <ds:schemaRef ds:uri="http://schemas.microsoft.com/office/2006/metadata/properties"/>
    <ds:schemaRef ds:uri="113e45c6-5ba3-4e73-ae72-760824d5c857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5EFD2F2-79C7-404F-80C5-8DFB170892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3e45c6-5ba3-4e73-ae72-760824d5c857"/>
    <ds:schemaRef ds:uri="ca9dc1a2-a870-44a1-b748-20c69a9571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A4813C-73E5-4FF7-BCFF-5BE2CF1725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359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Introduction to Genetics</vt:lpstr>
      <vt:lpstr>Intro to Genetics</vt:lpstr>
      <vt:lpstr>                  Intro to Genetics</vt:lpstr>
      <vt:lpstr>Intro to Genetics</vt:lpstr>
      <vt:lpstr>Intro to Genetics</vt:lpstr>
      <vt:lpstr>Intro to Genetics</vt:lpstr>
      <vt:lpstr>Intro to Genetics</vt:lpstr>
      <vt:lpstr>Intro to Genetics</vt:lpstr>
      <vt:lpstr>Intro to Genetics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Genetics</dc:title>
  <dc:creator>Tara Nore</dc:creator>
  <cp:lastModifiedBy>Tara Nore</cp:lastModifiedBy>
  <cp:revision>4</cp:revision>
  <dcterms:created xsi:type="dcterms:W3CDTF">2020-01-03T06:12:06Z</dcterms:created>
  <dcterms:modified xsi:type="dcterms:W3CDTF">2021-02-25T15:47:31Z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0x01010048FD2B5C43234B4B94EF976C24A2DF7D</vt:lpwstr>
  </property>
</Properties>
</file>