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1" r:id="rId5"/>
    <p:sldId id="298" r:id="rId6"/>
    <p:sldId id="291" r:id="rId7"/>
    <p:sldId id="297" r:id="rId8"/>
    <p:sldId id="307" r:id="rId9"/>
    <p:sldId id="301" r:id="rId10"/>
    <p:sldId id="308" r:id="rId11"/>
    <p:sldId id="302" r:id="rId12"/>
    <p:sldId id="304" r:id="rId13"/>
    <p:sldId id="300" r:id="rId14"/>
    <p:sldId id="30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5"/>
    <p:restoredTop sz="89007"/>
  </p:normalViewPr>
  <p:slideViewPr>
    <p:cSldViewPr snapToGrid="0">
      <p:cViewPr varScale="1">
        <p:scale>
          <a:sx n="117" d="100"/>
          <a:sy n="117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76FD4-49C5-E04B-BFEB-E39242E6D763}" type="datetimeFigureOut">
              <a:rPr lang="en-US" smtClean="0"/>
              <a:t>3/24/23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F886A-C7D8-9748-A247-2A26255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7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F886A-C7D8-9748-A247-2A262557CE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8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dashf.org/2014/10/01/the-angular-parameters-of-celestial-mechanic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lib.umn.edu/worldgeography/chapter/1-1-geography-basic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geo.libretexts.org/Bookshelves/Geology/GEOS:_A_Physical_Geology_Lab__Manual_for_California_Community_Colleges_(Branciforte_and_Haddad)/02:_Imagery_and_Maps_in_the_Geosciences/2.05:_Activity_2D-_Latitude_and_Longitu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fr/question-point-d-interrogation-101530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36274402" TargetMode="External"/><Relationship Id="rId2" Type="http://schemas.openxmlformats.org/officeDocument/2006/relationships/hyperlink" Target="https://www.google.com/search?q=spring+equinox+video&amp;oq=spring+equinox+video&amp;aqs=chrome..69i57j69i60l3.7801j1j7&amp;sourceid=chrome&amp;ie=UTF-8#fpstate=ive&amp;vld=cid:828e4d4b,vid:kaG6PTVrF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imeanddate.com/sun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wKBi6hHHM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scirp.org/journal/paperinformation.aspx?paperid=1007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8888-0CFB-BDE2-6C97-6E06D37B4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3288" y="1964267"/>
            <a:ext cx="8215311" cy="2421464"/>
          </a:xfrm>
        </p:spPr>
        <p:txBody>
          <a:bodyPr/>
          <a:lstStyle/>
          <a:p>
            <a:r>
              <a:rPr lang="en-US" dirty="0"/>
              <a:t>Earth, Astronomy and the Universe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4F172-D841-1E2B-C08C-4764EA4F7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0873" y="4385199"/>
            <a:ext cx="7197726" cy="1405467"/>
          </a:xfrm>
        </p:spPr>
        <p:txBody>
          <a:bodyPr/>
          <a:lstStyle/>
          <a:p>
            <a:r>
              <a:rPr lang="en-US" dirty="0"/>
              <a:t>Grade 9 Science</a:t>
            </a:r>
          </a:p>
        </p:txBody>
      </p:sp>
    </p:spTree>
    <p:extLst>
      <p:ext uri="{BB962C8B-B14F-4D97-AF65-F5344CB8AC3E}">
        <p14:creationId xmlns:p14="http://schemas.microsoft.com/office/powerpoint/2010/main" val="1072127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CF70F-5463-6B3C-9E2D-CFC0AE95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Latitude and longitude important to Astronomy?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D128E-8351-5806-8841-BF2162EA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2142067"/>
            <a:ext cx="6208295" cy="4106333"/>
          </a:xfrm>
        </p:spPr>
        <p:txBody>
          <a:bodyPr>
            <a:normAutofit/>
          </a:bodyPr>
          <a:lstStyle/>
          <a:p>
            <a:r>
              <a:rPr lang="en-US" sz="2400" dirty="0"/>
              <a:t>Our latitude and longitude grid system helps us locate objects in the celestial sphere</a:t>
            </a:r>
          </a:p>
          <a:p>
            <a:endParaRPr lang="en-US" sz="2400" dirty="0"/>
          </a:p>
          <a:p>
            <a:r>
              <a:rPr lang="en-US" sz="2400" dirty="0"/>
              <a:t>Planets, stars and constellations can all be located using the celestial grid which is based off the latitudes and longitudes of earth</a:t>
            </a:r>
          </a:p>
          <a:p>
            <a:endParaRPr lang="en-US" sz="2400" dirty="0"/>
          </a:p>
          <a:p>
            <a:r>
              <a:rPr lang="en-US" sz="2400" dirty="0"/>
              <a:t>Will also be important when we talk about technologies such as satellites</a:t>
            </a:r>
          </a:p>
        </p:txBody>
      </p:sp>
      <p:pic>
        <p:nvPicPr>
          <p:cNvPr id="5" name="Picture 4" descr="A diagram of a solar system&#10;&#10;Description automatically generated with medium confidence">
            <a:extLst>
              <a:ext uri="{FF2B5EF4-FFF2-40B4-BE49-F238E27FC236}">
                <a16:creationId xmlns:a16="http://schemas.microsoft.com/office/drawing/2014/main" id="{64A33931-6F8E-7E4C-DA77-18762D003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23004" y="1484869"/>
            <a:ext cx="4926348" cy="49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1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A838-1309-D133-35C6-0CD5A207D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08" y="261056"/>
            <a:ext cx="4499810" cy="1456267"/>
          </a:xfrm>
        </p:spPr>
        <p:txBody>
          <a:bodyPr>
            <a:normAutofit/>
          </a:bodyPr>
          <a:lstStyle/>
          <a:p>
            <a:r>
              <a:rPr lang="en-US" sz="4400" dirty="0"/>
              <a:t>Lines of Latitude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C2B20-AB09-1F8B-335F-34D2B0D91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76" y="2226288"/>
            <a:ext cx="5269830" cy="364913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Also known as “parallels” of latitude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Lines of latitude run east to west and measure how far north or south a location is </a:t>
            </a:r>
          </a:p>
          <a:p>
            <a:endParaRPr lang="en-US" sz="2800" dirty="0"/>
          </a:p>
          <a:p>
            <a:r>
              <a:rPr lang="en-US" sz="2800" dirty="0"/>
              <a:t>The equator is 0 degrees and is the baseline for latitude measurements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C4E8A99-BCDE-62CD-1943-4D063FAF6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86924" y="2048743"/>
            <a:ext cx="6134100" cy="327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DD9EA0-21B3-E0F1-12AC-F63107C1F63D}"/>
              </a:ext>
            </a:extLst>
          </p:cNvPr>
          <p:cNvSpPr txBox="1"/>
          <p:nvPr/>
        </p:nvSpPr>
        <p:spPr>
          <a:xfrm>
            <a:off x="6096000" y="1486490"/>
            <a:ext cx="550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important lines of latitude</a:t>
            </a:r>
          </a:p>
        </p:txBody>
      </p:sp>
    </p:spTree>
    <p:extLst>
      <p:ext uri="{BB962C8B-B14F-4D97-AF65-F5344CB8AC3E}">
        <p14:creationId xmlns:p14="http://schemas.microsoft.com/office/powerpoint/2010/main" val="1786537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0307-BF1B-8470-7BE3-422711DD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31" y="61581"/>
            <a:ext cx="5219699" cy="1456267"/>
          </a:xfrm>
        </p:spPr>
        <p:txBody>
          <a:bodyPr>
            <a:normAutofit/>
          </a:bodyPr>
          <a:lstStyle/>
          <a:p>
            <a:r>
              <a:rPr lang="en-US" dirty="0"/>
              <a:t>Lines of longitude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47C59-BAFF-FA4F-BBF7-4AD2F2DFD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96453"/>
            <a:ext cx="5219699" cy="4740442"/>
          </a:xfrm>
        </p:spPr>
        <p:txBody>
          <a:bodyPr>
            <a:normAutofit/>
          </a:bodyPr>
          <a:lstStyle/>
          <a:p>
            <a:r>
              <a:rPr lang="en-US" sz="2800" dirty="0"/>
              <a:t>Also know as “meridians”</a:t>
            </a:r>
          </a:p>
          <a:p>
            <a:endParaRPr lang="en-US" sz="2800" dirty="0"/>
          </a:p>
          <a:p>
            <a:r>
              <a:rPr lang="en-US" sz="2800" dirty="0"/>
              <a:t>Lines of longitude run north and south and measure how far east and west a location is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 prime meridian is 0 degrees and is the baseline for lines of latitude and longitude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B06B83EE-2C54-103F-85EF-4DCB277185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3345" b="2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E70BC1-AFDE-3994-0C8C-65312FFC7643}"/>
              </a:ext>
            </a:extLst>
          </p:cNvPr>
          <p:cNvSpPr txBox="1"/>
          <p:nvPr/>
        </p:nvSpPr>
        <p:spPr>
          <a:xfrm>
            <a:off x="9205809" y="5689467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geo.libretexts.org/Bookshelves/Geology/GEOS:_A_Physical_Geology_Lab__Manual_for_California_Community_Colleges_(Branciforte_and_Haddad)/02:_Imagery_and_Maps_in_the_Geosciences/2.05:_Activity_2D-_Latitude_and_Longitu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4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6FD328DE-2542-5AF5-7852-D34655DD6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8190" y="699545"/>
            <a:ext cx="9748055" cy="545891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D03B8E-04BA-627C-7AB2-7C09D577E8CA}"/>
              </a:ext>
            </a:extLst>
          </p:cNvPr>
          <p:cNvSpPr txBox="1"/>
          <p:nvPr/>
        </p:nvSpPr>
        <p:spPr>
          <a:xfrm>
            <a:off x="85754" y="1491916"/>
            <a:ext cx="23807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London England</a:t>
            </a:r>
          </a:p>
          <a:p>
            <a:r>
              <a:rPr lang="en-CA" b="0" i="0" dirty="0">
                <a:effectLst/>
              </a:rPr>
              <a:t>51.5072° N, 0.1276° W</a:t>
            </a:r>
          </a:p>
          <a:p>
            <a:endParaRPr lang="en-CA" dirty="0"/>
          </a:p>
          <a:p>
            <a:endParaRPr lang="en-CA" dirty="0"/>
          </a:p>
          <a:p>
            <a:r>
              <a:rPr lang="en-CA" b="0" i="0" dirty="0">
                <a:effectLst/>
                <a:latin typeface="arial" panose="020B0604020202020204" pitchFamily="34" charset="0"/>
              </a:rPr>
              <a:t>Johannesburg South Africa 26.2041° S, 28.0473° 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07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F46348-FF85-3B4B-C9B8-28D014D29177}"/>
              </a:ext>
            </a:extLst>
          </p:cNvPr>
          <p:cNvSpPr txBox="1"/>
          <p:nvPr/>
        </p:nvSpPr>
        <p:spPr>
          <a:xfrm>
            <a:off x="493294" y="709864"/>
            <a:ext cx="32124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location of Winnipeg?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Canada Latitude and Longitude Map">
            <a:extLst>
              <a:ext uri="{FF2B5EF4-FFF2-40B4-BE49-F238E27FC236}">
                <a16:creationId xmlns:a16="http://schemas.microsoft.com/office/drawing/2014/main" id="{9BECF33C-A7C2-DE43-31B4-98C79099D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76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01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0D005-D467-DC2C-A603-391380EF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0"/>
            <a:ext cx="3706762" cy="1608124"/>
          </a:xfrm>
        </p:spPr>
        <p:txBody>
          <a:bodyPr>
            <a:normAutofit/>
          </a:bodyPr>
          <a:lstStyle/>
          <a:p>
            <a:r>
              <a:rPr lang="en-US" b="1" dirty="0"/>
              <a:t>What is Astronomy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DB702-B446-5179-0EFB-CF96C3CF6D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1" r="24654" b="-2"/>
          <a:stretch/>
        </p:blipFill>
        <p:spPr>
          <a:xfrm>
            <a:off x="20" y="0"/>
            <a:ext cx="609598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F38A8-EBFE-2C3C-BED2-BB9B1D022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688" y="2614612"/>
            <a:ext cx="4928880" cy="529513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Astronomy is the study of anything outside Earth’s atmosphere (approx. 10,000 kms high)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It uses math, physics and chemistry to study celestial objects and phenomena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Celestial- fancy word for outer space or the heavens (ancient Rome)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Objects of interest are, planets, moons, stars, nebulae, galaxies, comets, black holes etc.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896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3F19D-C560-C04D-D6C0-83E2927F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29175"/>
            <a:ext cx="3706762" cy="16081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Why is astronomy important</a:t>
            </a:r>
          </a:p>
        </p:txBody>
      </p:sp>
      <p:pic>
        <p:nvPicPr>
          <p:cNvPr id="5" name="Picture 4" descr="Outer space photo of the earth with the night terminator">
            <a:extLst>
              <a:ext uri="{FF2B5EF4-FFF2-40B4-BE49-F238E27FC236}">
                <a16:creationId xmlns:a16="http://schemas.microsoft.com/office/drawing/2014/main" id="{F1464C67-00FA-F9CD-1EE3-538A547A6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12" r="-1" b="-1"/>
          <a:stretch/>
        </p:blipFill>
        <p:spPr>
          <a:xfrm>
            <a:off x="20" y="975"/>
            <a:ext cx="678654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868A8-3E7B-D9CF-567C-52F5AAEC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450" y="2251587"/>
            <a:ext cx="4814888" cy="4120638"/>
          </a:xfrm>
        </p:spPr>
        <p:txBody>
          <a:bodyPr>
            <a:normAutofit/>
          </a:bodyPr>
          <a:lstStyle/>
          <a:p>
            <a:r>
              <a:rPr lang="en-US" sz="2400" dirty="0"/>
              <a:t>By studying the cosmos beyond earth, we can try to understand the origin of our planet and perhaps where we are going</a:t>
            </a:r>
          </a:p>
          <a:p>
            <a:endParaRPr lang="en-US" sz="2400" dirty="0"/>
          </a:p>
          <a:p>
            <a:r>
              <a:rPr lang="en-US" sz="2400" dirty="0"/>
              <a:t>To study physics and other natural sciences in conditions that are impossible to recreate on earth. For, example, extremely low or extremely high gravity</a:t>
            </a:r>
          </a:p>
        </p:txBody>
      </p:sp>
    </p:spTree>
    <p:extLst>
      <p:ext uri="{BB962C8B-B14F-4D97-AF65-F5344CB8AC3E}">
        <p14:creationId xmlns:p14="http://schemas.microsoft.com/office/powerpoint/2010/main" val="169580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C946AC-2072-4946-A2B8-39F09D094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48C8C8-F348-4D00-852A-26DD9EBC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5"/>
          <a:stretch/>
        </p:blipFill>
        <p:spPr>
          <a:xfrm>
            <a:off x="0" y="0"/>
            <a:ext cx="6026763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A80E2A-3E92-5231-36A7-C818C288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6" y="1574928"/>
            <a:ext cx="4849688" cy="3276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What is todays Astronomical Significance???</a:t>
            </a:r>
          </a:p>
        </p:txBody>
      </p:sp>
      <p:sp useBgFill="1">
        <p:nvSpPr>
          <p:cNvPr id="16" name="Freeform 5">
            <a:extLst>
              <a:ext uri="{FF2B5EF4-FFF2-40B4-BE49-F238E27FC236}">
                <a16:creationId xmlns:a16="http://schemas.microsoft.com/office/drawing/2014/main" id="{559FD8B5-8CC4-4CFE-BD2A-1216B1F2C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9ECF13F4-3D2A-4F2E-9BBD-3038670D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660E16-DCC0-4B6C-8E84-4C292580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9130F79-611E-4458-B53E-36A25721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A78691-46E9-469A-921B-9D16933E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4AA196-3090-4283-ADF0-893F81085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FD33794-9D71-4B08-AE11-8B589EFBA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8AFBF0E-867E-4181-93DF-9A13F334B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7EA8258-0459-4037-BABC-B1A0A5D70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8BB355F-363A-4046-90AF-3DDB7AA18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9334308-B9EC-41CF-8B6C-23FB134BA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781133-0656-4918-BE6A-703C148ED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B4F93AD-8044-447B-8CAC-8A0697160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AA78689-5B7A-4420-A3DC-0EA081583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09CC934-4D78-4334-8B7F-4D0C13D6C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68DA411-6F43-42CF-8A08-B2871E382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17563A-04A5-4952-AA6D-E503558C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A41B232-E630-4AC7-9A97-763529D70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EABA1A2-F7BA-4FB5-AD0A-A4DBBCF6F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EA99E51-908F-4D65-AC2B-A8E75A1FE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F2D126B-7D1C-4D2C-97D5-2D8C686B7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B20164-1C4E-4FA3-A2E5-389E740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54E7AD9-228F-47CD-A598-CB579B489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7D2B81A-6082-4668-8AA7-F2757C8EC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469BD5F-3BFE-4BA0-A24F-7F80A73B8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24D532A-F49F-4BB9-AAA6-8B2B89CB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2224AE-40A4-483D-991E-9490A01B7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3DE117-F3FA-4657-B4A7-40DE41238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85EA1EB-1126-463C-AD87-4FB126C6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336723-7646-4B25-9EE9-519CC8334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52B6D8B-5579-4262-9376-B702382B0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07893BD-D1AE-48C1-91A9-D4787937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C6FEEA5-8E66-4C31-92AD-01305FF4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3E18335-591C-4354-9390-DD371BB3F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51098D0-C2B4-4D61-92D5-C81DDBDA2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EACD9C3-3E01-47CF-BC68-BDAE22E30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0A5C950-6480-44E0-9D50-F193147D5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68F1BDE-24EB-4308-AB69-F353C8598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83E12EF-845B-41E6-BA82-F6CD46C0F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646EE72-4D70-46B4-B655-74722AAC2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2BB073B-89FD-4B47-814B-A8EE7A1EE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EE25488-63A9-43E5-A03F-2E628C3B2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BE7FDEE-BD70-4D8F-B5CE-4D03F1D00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039673A-8522-4BFC-B8B2-7F2FEAED4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7AB08C4-AF01-4D1D-90EA-A4113CFF9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8E7B06-FF45-4365-9DF4-E8E315A5B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8F00765-F5EC-427C-A7A1-CDFA040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FE1EF8A-C81D-4879-9142-3697CA0BC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80C0B62-6F07-4DD2-B308-F3C29F29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9C7C8CB-2D13-4138-B3C1-B78EC19B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EB1BC7E-04BC-423C-843D-7C149C25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8BA62C3-B17C-4AD0-B585-1C42ED74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6F8BD1-22F9-4EE2-93C7-F859F3B99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173F2AA-33AE-4A43-AFA9-50C60D6F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6339DB1-5BB0-42C5-B12D-7555AD403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413BF1A-CE02-41EB-8977-EBE39AE0D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899680C-3DC7-4B71-8D34-7EE8306FE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3B57EA5-419A-4EE0-BB93-356B12F6D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7A79B15-73B1-417F-A985-25FBC893F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66DE9DC-92E2-44D8-B7D0-D1295DD8F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9A1F3CD-685D-4541-8715-91E39B1E2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63E90F9-BD80-4805-A68E-CA56D5249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014402D-979B-4D18-9E85-4D8F6C986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A04AE49-4B0B-4908-B1DB-480F568D2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293E6AC-4EF0-4B88-AC7E-BCB112010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44B49D-AFCD-4426-AC08-F3128282C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3B776AB-0884-47E4-AC8D-69A19A610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1EC5397-87DB-4803-855B-44DFE9BB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EF0075-59DA-4C16-BF01-C65EE2DDD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ABF3642-CC62-4EA5-8A59-1AFF97A56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7715913-AE6D-4FFC-A6EC-E7EE027D2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6B78CB6-17D0-445E-A523-FD18D3BE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83E7655-41DA-4DFA-9DEC-FD37064F0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E953697-F897-4DE0-B735-80C721129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C7CED19-0566-4D81-A59A-5A3561F1B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E247A59-B18F-4331-BC8D-07C3DA5E8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21C3132-6A07-4EB5-A00C-2176067C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067D677-3FA9-4187-B1CA-F6298A917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2E9FC80-B3E8-47CE-862C-9F6E9E598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383F3C-A57C-472A-9E05-CCD8A4F8E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534D376-6ABA-4DF9-BBEA-EB5A8818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DAAAC08B-988E-05F8-605E-7F143EDA3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55001" y="2191639"/>
            <a:ext cx="3686910" cy="36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7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4" name="Picture 3" descr="Honeybee about to the take-off from a flower">
            <a:extLst>
              <a:ext uri="{FF2B5EF4-FFF2-40B4-BE49-F238E27FC236}">
                <a16:creationId xmlns:a16="http://schemas.microsoft.com/office/drawing/2014/main" id="{68CD27DE-913F-1ED6-5E54-CD3B84E19A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61" r="8828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057E50-1D91-4453-BBA0-DD604B5CD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4534B4-092F-D686-0459-9371CE8E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297" y="1964267"/>
            <a:ext cx="4729828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SPRING EQUINOX!</a:t>
            </a:r>
          </a:p>
        </p:txBody>
      </p:sp>
    </p:spTree>
    <p:extLst>
      <p:ext uri="{BB962C8B-B14F-4D97-AF65-F5344CB8AC3E}">
        <p14:creationId xmlns:p14="http://schemas.microsoft.com/office/powerpoint/2010/main" val="287759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94A44-9AF2-2B8A-B338-8F2B621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Today’s outline: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082C2-39B4-8711-9F09-956BAB313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13053"/>
            <a:ext cx="10131425" cy="4535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1) Watch two short videos on the equinox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Answer questions on what was discussed during the video as well as through research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We will discuss the answers next class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2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433FC-7215-6850-8F85-6E5EC0771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Day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4DF8B-F7DA-428D-8F07-18312143B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Equinoxes: National Geographic</a:t>
            </a:r>
          </a:p>
          <a:p>
            <a:pPr marL="0" indent="0">
              <a:buNone/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https://www.google.com/search?q=spring+equinox+video&amp;oq=spring+equinox+video&amp;aqs=chrome..69i57j69i60l3.7801j1j7&amp;sourceid=chrome&amp;ie=UTF-8#fpstate=ive&amp;vld=cid:828e4d4b,vid:kaG6PTVrFP4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Equinox Sun at the South Pole</a:t>
            </a:r>
          </a:p>
          <a:p>
            <a:pPr marL="0" indent="0">
              <a:buNone/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https://vimeo.com/136274402</a:t>
            </a:r>
            <a:endParaRPr lang="en-CA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and Time website</a:t>
            </a:r>
          </a:p>
          <a:p>
            <a:pPr marL="0" indent="0">
              <a:buNone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https://www.timeanddate.com/sun/</a:t>
            </a:r>
            <a:r>
              <a:rPr lang="en-CA" dirty="0">
                <a:effectLst/>
              </a:rPr>
              <a:t> 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30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DE64F-2CB1-FCD0-976C-2911525D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Latitude and Longitude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5154F-1FB7-500D-E230-EE7148977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605336" cy="3649133"/>
          </a:xfrm>
        </p:spPr>
        <p:txBody>
          <a:bodyPr/>
          <a:lstStyle/>
          <a:p>
            <a:r>
              <a:rPr lang="en-US" dirty="0"/>
              <a:t>Video :Latitude and Longitude Andy Jenson</a:t>
            </a:r>
          </a:p>
          <a:p>
            <a:r>
              <a:rPr lang="en-US" dirty="0"/>
              <a:t>Link: </a:t>
            </a:r>
            <a:r>
              <a:rPr lang="en-US" dirty="0">
                <a:hlinkClick r:id="rId2"/>
              </a:rPr>
              <a:t>https://www.youtube.com/watch?v=swKBi6hHHMA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2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6BEE-0281-3FDA-C56E-C0889F0E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792" y="155575"/>
            <a:ext cx="5509924" cy="1453363"/>
          </a:xfrm>
        </p:spPr>
        <p:txBody>
          <a:bodyPr>
            <a:normAutofit/>
          </a:bodyPr>
          <a:lstStyle/>
          <a:p>
            <a:r>
              <a:rPr lang="en-US" dirty="0"/>
              <a:t>Latitude and longitude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4DAA6-2DFB-508F-3F2D-1972FF870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27" y="1861601"/>
            <a:ext cx="5282309" cy="4840824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Grid system that helps us find precise locations of things on earth</a:t>
            </a:r>
          </a:p>
          <a:p>
            <a:endParaRPr lang="en-US" sz="3600" dirty="0"/>
          </a:p>
          <a:p>
            <a:r>
              <a:rPr lang="en-US" sz="3600" dirty="0"/>
              <a:t>Cross curricular as it is also a topic of earth sciences</a:t>
            </a:r>
          </a:p>
          <a:p>
            <a:endParaRPr lang="en-US" sz="3600" dirty="0"/>
          </a:p>
          <a:p>
            <a:r>
              <a:rPr lang="en-US" sz="3600" dirty="0"/>
              <a:t>Units used are degrees</a:t>
            </a:r>
          </a:p>
          <a:p>
            <a:pPr marL="0" indent="0">
              <a:buNone/>
            </a:pPr>
            <a:r>
              <a:rPr lang="en-US" sz="3600" dirty="0"/>
              <a:t>(might see minutes and seconds)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Latitude is listed first, then longitude</a:t>
            </a:r>
          </a:p>
          <a:p>
            <a:r>
              <a:rPr lang="en-US" sz="3600" dirty="0"/>
              <a:t>Ex London England </a:t>
            </a:r>
            <a:r>
              <a:rPr lang="en-CA" sz="3600" b="0" i="0" dirty="0">
                <a:effectLst/>
              </a:rPr>
              <a:t>51.5072° N, 0.1276° W</a:t>
            </a:r>
            <a:endParaRPr lang="en-US" sz="3600" dirty="0"/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C0F8672D-F119-E952-10FD-CECB987BA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83047" y="1861601"/>
            <a:ext cx="6095593" cy="3779267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0C8905-30A6-B2EA-5D15-DC8028FDD68B}"/>
              </a:ext>
            </a:extLst>
          </p:cNvPr>
          <p:cNvSpPr txBox="1"/>
          <p:nvPr/>
        </p:nvSpPr>
        <p:spPr>
          <a:xfrm>
            <a:off x="9198529" y="5037463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scirp.org/journal/paperinformation.aspx?paperid=10076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46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8283</TotalTime>
  <Words>536</Words>
  <Application>Microsoft Macintosh PowerPoint</Application>
  <PresentationFormat>Widescreen</PresentationFormat>
  <Paragraphs>80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Celestial</vt:lpstr>
      <vt:lpstr>Earth, Astronomy and the Universe</vt:lpstr>
      <vt:lpstr>What is Astronomy</vt:lpstr>
      <vt:lpstr>Why is astronomy important</vt:lpstr>
      <vt:lpstr>What is todays Astronomical Significance???</vt:lpstr>
      <vt:lpstr>SPRING EQUINOX!</vt:lpstr>
      <vt:lpstr>Today’s outline:</vt:lpstr>
      <vt:lpstr>Links for Day 1</vt:lpstr>
      <vt:lpstr>Latitude and Longitude Video</vt:lpstr>
      <vt:lpstr>Latitude and longitude</vt:lpstr>
      <vt:lpstr>Why is Latitude and longitude important to Astronomy?</vt:lpstr>
      <vt:lpstr>Lines of Latitude</vt:lpstr>
      <vt:lpstr>Lines of longitude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Astronomy</dc:title>
  <dc:creator>Riley Derlago</dc:creator>
  <cp:lastModifiedBy>Riley Derlago</cp:lastModifiedBy>
  <cp:revision>7</cp:revision>
  <dcterms:created xsi:type="dcterms:W3CDTF">2023-03-15T20:00:54Z</dcterms:created>
  <dcterms:modified xsi:type="dcterms:W3CDTF">2023-03-24T18:18:04Z</dcterms:modified>
</cp:coreProperties>
</file>