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0AD86F-0447-4F4F-B8E0-0CB477C1D0E0}" v="101" dt="2020-01-07T06:18:24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178D0-41E0-44FD-96E4-ACE525466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6B045-F844-4A1A-9871-272271604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A48E9-2C75-4AA0-AB37-29CA156C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B9F03-9B36-4BF5-87A3-AE497BBD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A5A94-12BF-4002-8B16-EA29BB5B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46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7F2-0650-4975-962B-00163D66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FEA57-1DDE-4AB5-A70A-0852C237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A804-1E2A-4929-B89F-068CBAB4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338BB-D2F6-4D2B-B791-9D1EF819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5F2BE-158D-4511-8000-250ADB40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50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0EFA0-3E1C-4F36-A2E5-5D142071D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72535-19E0-4C2F-BF81-97F4FC88A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88AC6-17B8-4D02-B7CF-02BB7FC8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8A4BA-9AEA-4384-9B2C-A9F98B35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D1277-DF75-4F0F-B8EE-CC8888C7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908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440BD-23D3-4680-B36E-7B59A46F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10DF9-40F8-4C5D-BCD5-C37AD4E2B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02410-A4C4-4AEB-A215-9CE6EB02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B6160-3ACD-4A69-895E-18EB88BE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F6864-C4F2-4FC1-BC70-F6E0AFE0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42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E831-2D7E-4149-AF9E-4A9FAA05E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289B1-603F-49E4-91E4-AD65382C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60AA3-1FA4-4D4C-8B5A-8893ECFE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A7C70-4CD3-42AB-A05B-B143A30D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A6901-B8F4-425E-A147-DF7F07CA1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61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C8049-9D86-4525-A794-0C7FBB68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42A11-A703-402F-83C3-9DF5012A8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F2D4D-C19E-4C8B-B532-092981DCA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72EFE-B952-429D-909A-5A23412E4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9FFB0-2326-4D7F-86F0-CE986046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32A69-ADFE-4F2D-8634-15806E8E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54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C1A7-93DA-4222-B9A7-ED4C36E4F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A39C0-8E5D-402A-A083-DEAF2CB34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89DE9-1D1F-420A-8FB1-0054E5C40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86E6D-062C-4ABD-9689-A46A85EED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3891A-9D4B-489D-BA0B-F9526898A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D4933-D557-491E-9F57-C7FA4D67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A25329-5689-4920-AE76-47E61B7B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F2C8F9-10B8-4870-A42E-91B02868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288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8DC9-575E-446B-8150-A60C25A3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9C316A-C6BB-4D87-A6ED-DABBE09E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51489F-4317-4E81-B9F4-8A4E6C98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AA5B0E-E969-4002-A21E-99E68D92D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8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F91DC7-858C-4E14-8336-F092BF2C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B72230-5BC8-469B-992E-C4B03750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31580-22F7-41F5-A051-30F705F0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35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D5F5-8F06-4D29-B632-1F9A7D2E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7EA1-1C56-4B62-865E-F03B80124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BAA34-E026-49CE-8E31-5FC474D63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16257-FAFD-492F-9FAF-0E5F5878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0F0BA-7175-4522-BFEA-EA4A8CF4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10BCF-CEB7-45BC-82D3-4BA4C5B7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950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89BF-FEB7-4489-9BB5-36FAE9C0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FA13C-4C17-40E9-8CBA-282B17283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F486C-E08F-4FA1-B056-39F789113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32CDA-2518-4B1B-A019-F42D0F00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88962-2D35-42AE-8463-3DC99889D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ACE04-DC49-4F6E-9811-BBEB9EE8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82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C14D83-5351-4B8E-8015-49219FF29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47D1F-C732-4012-924B-8EEE5ED99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9FB93-A80D-46AA-B1BD-6CCF2E204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8680-D431-4A11-B50D-EC98DF0610B9}" type="datetimeFigureOut">
              <a:rPr lang="en-CA" smtClean="0"/>
              <a:t>2021-02-10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856B0-C5E9-4F0F-B215-E78917203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06BD-228A-4D41-B454-015B5D336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3E2B4-8797-4750-8B88-3469BF6E6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02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72C995-1BEA-4583-9319-E7224A6E6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DNA  and Heredity</a:t>
            </a:r>
            <a:endParaRPr lang="en-C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7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AFB64-232A-4BFC-A061-33C14925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162"/>
          </a:xfrm>
        </p:spPr>
        <p:txBody>
          <a:bodyPr/>
          <a:lstStyle/>
          <a:p>
            <a:pPr algn="ctr"/>
            <a:r>
              <a:rPr lang="en-US" dirty="0"/>
              <a:t>DNA and Heredity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6639B-F36B-4D87-BF2E-9F462EF94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738"/>
            <a:ext cx="10515600" cy="4605338"/>
          </a:xfrm>
        </p:spPr>
        <p:txBody>
          <a:bodyPr>
            <a:normAutofit/>
          </a:bodyPr>
          <a:lstStyle/>
          <a:p>
            <a:r>
              <a:rPr lang="en-US" sz="3200" dirty="0"/>
              <a:t>You have learned that </a:t>
            </a:r>
            <a:r>
              <a:rPr lang="en-US" sz="3200" b="1" u="sng" dirty="0"/>
              <a:t>offspring</a:t>
            </a:r>
            <a:r>
              <a:rPr lang="en-US" sz="3200" dirty="0"/>
              <a:t> produced through </a:t>
            </a:r>
            <a:r>
              <a:rPr lang="en-US" sz="3200" b="1" u="sng" dirty="0"/>
              <a:t>sexual</a:t>
            </a:r>
            <a:r>
              <a:rPr lang="en-US" sz="3200" dirty="0"/>
              <a:t> reproduction inherit a </a:t>
            </a:r>
            <a:r>
              <a:rPr lang="en-US" sz="3200" b="1" u="sng" dirty="0"/>
              <a:t>combination</a:t>
            </a:r>
            <a:r>
              <a:rPr lang="en-US" sz="3200" dirty="0"/>
              <a:t> of both </a:t>
            </a:r>
            <a:r>
              <a:rPr lang="en-US" sz="3200" b="1" u="sng" dirty="0"/>
              <a:t>parent's</a:t>
            </a:r>
            <a:r>
              <a:rPr lang="en-US" sz="3200" dirty="0"/>
              <a:t> characteristics</a:t>
            </a:r>
          </a:p>
          <a:p>
            <a:r>
              <a:rPr lang="en-US" sz="3200" b="1" u="sng" dirty="0"/>
              <a:t>Heredity</a:t>
            </a:r>
            <a:r>
              <a:rPr lang="en-US" sz="3200" dirty="0"/>
              <a:t> is the </a:t>
            </a:r>
            <a:r>
              <a:rPr lang="en-US" sz="3200" b="1" u="sng" dirty="0"/>
              <a:t>passing on</a:t>
            </a:r>
            <a:r>
              <a:rPr lang="en-US" sz="3200" b="1" dirty="0"/>
              <a:t> </a:t>
            </a:r>
            <a:r>
              <a:rPr lang="en-US" sz="3200" dirty="0"/>
              <a:t>of </a:t>
            </a:r>
            <a:r>
              <a:rPr lang="en-US" sz="3200" b="1" u="sng" dirty="0"/>
              <a:t>characteristics</a:t>
            </a:r>
            <a:r>
              <a:rPr lang="en-US" sz="3200" dirty="0"/>
              <a:t> from one generation to the </a:t>
            </a:r>
            <a:r>
              <a:rPr lang="en-US" sz="3200" b="1" u="sng" dirty="0"/>
              <a:t>next</a:t>
            </a:r>
            <a:endParaRPr lang="en-CA" sz="3200" b="1" u="sng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F4221BB-7027-408B-ADFA-D30A5D0BE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425" y="3429000"/>
            <a:ext cx="4062185" cy="324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9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F9B8D-5C24-410B-B843-3E054824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888"/>
          </a:xfrm>
        </p:spPr>
        <p:txBody>
          <a:bodyPr/>
          <a:lstStyle/>
          <a:p>
            <a:pPr algn="ctr"/>
            <a:r>
              <a:rPr lang="en-US" dirty="0"/>
              <a:t>DNA and  Heredity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3AD58-4CDC-4CA0-934B-40417D309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6749" y="1439862"/>
            <a:ext cx="6491289" cy="5053012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b="1" u="sng" dirty="0"/>
              <a:t>characteristic</a:t>
            </a:r>
            <a:r>
              <a:rPr lang="en-US" sz="3600" dirty="0"/>
              <a:t> is a feature such as eye </a:t>
            </a:r>
            <a:r>
              <a:rPr lang="en-US" sz="3600" dirty="0" err="1"/>
              <a:t>colour</a:t>
            </a:r>
            <a:r>
              <a:rPr lang="en-US" sz="3600" dirty="0"/>
              <a:t> or </a:t>
            </a:r>
            <a:r>
              <a:rPr lang="en-US" sz="3600"/>
              <a:t>wing shape</a:t>
            </a:r>
            <a:endParaRPr lang="en-US" sz="3600" dirty="0"/>
          </a:p>
          <a:p>
            <a:r>
              <a:rPr lang="en-US" sz="3600" dirty="0"/>
              <a:t>A </a:t>
            </a:r>
            <a:r>
              <a:rPr lang="en-US" sz="3600" b="1" u="sng" dirty="0"/>
              <a:t>trait</a:t>
            </a:r>
            <a:r>
              <a:rPr lang="en-US" sz="3600" dirty="0"/>
              <a:t> is a </a:t>
            </a:r>
            <a:r>
              <a:rPr lang="en-US" sz="3600" b="1" u="sng" dirty="0"/>
              <a:t>variation</a:t>
            </a:r>
            <a:r>
              <a:rPr lang="en-US" sz="3600" dirty="0"/>
              <a:t> of a </a:t>
            </a:r>
            <a:r>
              <a:rPr lang="en-US" sz="3600" b="1" u="sng" dirty="0"/>
              <a:t>characteristic</a:t>
            </a:r>
            <a:r>
              <a:rPr lang="en-US" sz="3600" dirty="0"/>
              <a:t> such as brown versus blue eye </a:t>
            </a:r>
            <a:r>
              <a:rPr lang="en-US" sz="3600" dirty="0" err="1"/>
              <a:t>colour</a:t>
            </a:r>
            <a:r>
              <a:rPr lang="en-US" sz="3600" dirty="0"/>
              <a:t> or long versus round wing shape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C6E9D6CB-5C55-4C4C-9515-0D0E7D234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13" y="1243014"/>
            <a:ext cx="3281363" cy="2457855"/>
          </a:xfrm>
          <a:prstGeom prst="rect">
            <a:avLst/>
          </a:prstGeom>
        </p:spPr>
      </p:pic>
      <p:pic>
        <p:nvPicPr>
          <p:cNvPr id="7" name="Picture 6" descr="A close up of a mans face&#10;&#10;Description automatically generated">
            <a:extLst>
              <a:ext uri="{FF2B5EF4-FFF2-40B4-BE49-F238E27FC236}">
                <a16:creationId xmlns:a16="http://schemas.microsoft.com/office/drawing/2014/main" id="{C3D214DA-9466-434D-972B-D0ECB29F72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63" y="3883471"/>
            <a:ext cx="3881437" cy="298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0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55A3-5020-4CC4-8C2E-654052C8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DNA and  Heredity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EA110-F84E-414F-B58B-FC33264B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Your </a:t>
            </a:r>
            <a:r>
              <a:rPr lang="en-US" sz="3600" b="1" u="sng" dirty="0"/>
              <a:t>DNA or deoxyribonucleic acid</a:t>
            </a:r>
            <a:r>
              <a:rPr lang="en-US" sz="3600" dirty="0"/>
              <a:t> is the material that determines how </a:t>
            </a:r>
            <a:r>
              <a:rPr lang="en-US" sz="3600" b="1" u="sng" dirty="0"/>
              <a:t>traits</a:t>
            </a:r>
            <a:r>
              <a:rPr lang="en-US" sz="3600" dirty="0"/>
              <a:t> are passed from one </a:t>
            </a:r>
            <a:r>
              <a:rPr lang="en-US" sz="3600" b="1" u="sng" dirty="0"/>
              <a:t>generation</a:t>
            </a:r>
            <a:r>
              <a:rPr lang="en-US" sz="3600" dirty="0"/>
              <a:t> to the </a:t>
            </a:r>
            <a:r>
              <a:rPr lang="en-US" sz="3600" b="1" u="sng" dirty="0"/>
              <a:t>next</a:t>
            </a:r>
          </a:p>
          <a:p>
            <a:r>
              <a:rPr lang="en-US" sz="3600" dirty="0"/>
              <a:t>When this was discovered, it led to a new </a:t>
            </a:r>
            <a:r>
              <a:rPr lang="en-US" sz="3600" b="1" u="sng" dirty="0"/>
              <a:t>question</a:t>
            </a:r>
            <a:r>
              <a:rPr lang="en-US" sz="3600" u="sng" dirty="0"/>
              <a:t>:</a:t>
            </a:r>
            <a:r>
              <a:rPr lang="en-US" sz="3600" dirty="0"/>
              <a:t>  How could the </a:t>
            </a:r>
            <a:r>
              <a:rPr lang="en-US" sz="3600" b="1" u="sng" dirty="0"/>
              <a:t>blueprint</a:t>
            </a:r>
            <a:r>
              <a:rPr lang="en-US" sz="3600" dirty="0"/>
              <a:t> for so many different organisms be passed on by what seemed to be the </a:t>
            </a:r>
            <a:r>
              <a:rPr lang="en-US" sz="3600" b="1" u="sng" dirty="0"/>
              <a:t>same molecule</a:t>
            </a:r>
            <a:r>
              <a:rPr lang="en-US" sz="3600" dirty="0"/>
              <a:t>?</a:t>
            </a:r>
          </a:p>
          <a:p>
            <a:endParaRPr lang="en-US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59639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5EE9-05A7-4383-94B4-E0879D33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5038"/>
          </a:xfrm>
        </p:spPr>
        <p:txBody>
          <a:bodyPr/>
          <a:lstStyle/>
          <a:p>
            <a:pPr algn="ctr"/>
            <a:r>
              <a:rPr lang="en-US" dirty="0"/>
              <a:t>DNA and Heredity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FD470-B347-48EF-8A16-A02602E16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76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Solving this problem was one of the greatest </a:t>
            </a:r>
            <a:r>
              <a:rPr lang="en-US" sz="3200" b="1" u="sng" dirty="0"/>
              <a:t>scientific</a:t>
            </a:r>
            <a:r>
              <a:rPr lang="en-US" sz="3200" b="1" dirty="0"/>
              <a:t> </a:t>
            </a:r>
            <a:r>
              <a:rPr lang="en-US" sz="3200" b="1" u="sng" dirty="0"/>
              <a:t>achievements</a:t>
            </a:r>
            <a:r>
              <a:rPr lang="en-US" sz="3200" b="1" dirty="0"/>
              <a:t> </a:t>
            </a:r>
            <a:r>
              <a:rPr lang="en-US" sz="3200" dirty="0"/>
              <a:t>and it was accomplished by </a:t>
            </a:r>
            <a:r>
              <a:rPr lang="en-US" sz="3200" b="1" u="sng" dirty="0"/>
              <a:t>2</a:t>
            </a:r>
            <a:r>
              <a:rPr lang="en-US" sz="3200" dirty="0"/>
              <a:t> scientists, </a:t>
            </a:r>
            <a:r>
              <a:rPr lang="en-US" sz="3200" b="1" u="sng" dirty="0"/>
              <a:t>James</a:t>
            </a:r>
            <a:r>
              <a:rPr lang="en-US" sz="3200" b="1" dirty="0"/>
              <a:t> </a:t>
            </a:r>
            <a:r>
              <a:rPr lang="en-US" sz="3200" b="1" u="sng" dirty="0"/>
              <a:t>Watson</a:t>
            </a:r>
            <a:r>
              <a:rPr lang="en-US" sz="3200" b="1" dirty="0"/>
              <a:t> </a:t>
            </a:r>
            <a:r>
              <a:rPr lang="en-US" sz="3200" dirty="0"/>
              <a:t>and </a:t>
            </a:r>
            <a:r>
              <a:rPr lang="en-US" sz="3200" b="1" u="sng" dirty="0"/>
              <a:t>Frances Crick</a:t>
            </a:r>
            <a:r>
              <a:rPr lang="en-US" sz="3200" b="1" dirty="0"/>
              <a:t>.  </a:t>
            </a:r>
            <a:r>
              <a:rPr lang="en-US" sz="3200" dirty="0"/>
              <a:t>They discovered that:</a:t>
            </a:r>
          </a:p>
          <a:p>
            <a:pPr lvl="1"/>
            <a:r>
              <a:rPr lang="en-US" sz="3200" dirty="0"/>
              <a:t>The </a:t>
            </a:r>
            <a:r>
              <a:rPr lang="en-US" sz="3200" b="1" u="sng" dirty="0"/>
              <a:t>DNA molecule</a:t>
            </a:r>
            <a:r>
              <a:rPr lang="en-US" sz="3200" b="1" dirty="0"/>
              <a:t> </a:t>
            </a:r>
            <a:r>
              <a:rPr lang="en-US" sz="3200" dirty="0"/>
              <a:t>has a structure that resembles a </a:t>
            </a:r>
            <a:r>
              <a:rPr lang="en-US" sz="3200" b="1" u="sng" dirty="0"/>
              <a:t>twisted ladder</a:t>
            </a:r>
            <a:r>
              <a:rPr lang="en-US" sz="3200" dirty="0"/>
              <a:t>, known as a </a:t>
            </a:r>
            <a:r>
              <a:rPr lang="en-US" sz="3200" b="1" u="sng" dirty="0"/>
              <a:t>double helix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979B25F-952B-461A-AD0F-D036958594E9}"/>
              </a:ext>
            </a:extLst>
          </p:cNvPr>
          <p:cNvSpPr/>
          <p:nvPr/>
        </p:nvSpPr>
        <p:spPr>
          <a:xfrm>
            <a:off x="4165600" y="5207000"/>
            <a:ext cx="0" cy="152400"/>
          </a:xfrm>
          <a:custGeom>
            <a:avLst/>
            <a:gdLst>
              <a:gd name="connsiteX0" fmla="*/ 0 w 0"/>
              <a:gd name="connsiteY0" fmla="*/ 0 h 152400"/>
              <a:gd name="connsiteX1" fmla="*/ 0 w 0"/>
              <a:gd name="connsiteY1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A picture containing table, animal, underwater&#10;&#10;Description automatically generated">
            <a:extLst>
              <a:ext uri="{FF2B5EF4-FFF2-40B4-BE49-F238E27FC236}">
                <a16:creationId xmlns:a16="http://schemas.microsoft.com/office/drawing/2014/main" id="{D04D1B67-21A5-4CEF-95F7-DCD20D0B1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893" y="3907234"/>
            <a:ext cx="3470508" cy="259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3A1C-B878-4939-909A-F45194BBC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pPr algn="ctr"/>
            <a:r>
              <a:rPr lang="en-US" dirty="0"/>
              <a:t>DNA and Heredity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06C6B-1EAD-4AE7-AA63-C18D9263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7299"/>
            <a:ext cx="6646478" cy="5235575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b="1" u="sng" dirty="0"/>
              <a:t>sides</a:t>
            </a:r>
            <a:r>
              <a:rPr lang="en-US" sz="3200" dirty="0"/>
              <a:t> of the ladder are </a:t>
            </a:r>
            <a:r>
              <a:rPr lang="en-US" sz="3200" b="1" u="sng" dirty="0"/>
              <a:t>identical</a:t>
            </a:r>
            <a:r>
              <a:rPr lang="en-US" sz="3200" b="1" dirty="0"/>
              <a:t>,</a:t>
            </a:r>
            <a:r>
              <a:rPr lang="en-US" sz="3200" dirty="0"/>
              <a:t> but the </a:t>
            </a:r>
            <a:r>
              <a:rPr lang="en-US" sz="3200" b="1" u="sng" dirty="0"/>
              <a:t>rungs vary</a:t>
            </a:r>
          </a:p>
          <a:p>
            <a:pPr lvl="2"/>
            <a:r>
              <a:rPr lang="en-US" sz="3200" dirty="0"/>
              <a:t>Each rung </a:t>
            </a:r>
            <a:r>
              <a:rPr lang="en-US" sz="3200" b="1" u="sng" dirty="0"/>
              <a:t>pairs</a:t>
            </a:r>
            <a:r>
              <a:rPr lang="en-US" sz="3200" dirty="0"/>
              <a:t> up </a:t>
            </a:r>
            <a:r>
              <a:rPr lang="en-US" sz="3200" b="1" u="sng" dirty="0"/>
              <a:t>2</a:t>
            </a:r>
            <a:r>
              <a:rPr lang="en-US" sz="3200" dirty="0"/>
              <a:t> of the following </a:t>
            </a:r>
            <a:r>
              <a:rPr lang="en-US" sz="3200" b="1" u="sng" dirty="0"/>
              <a:t>4</a:t>
            </a:r>
            <a:r>
              <a:rPr lang="en-US" sz="3200" dirty="0"/>
              <a:t> chemicals:  </a:t>
            </a:r>
            <a:r>
              <a:rPr lang="en-US" sz="3200" b="1" u="sng" dirty="0"/>
              <a:t>guanine</a:t>
            </a:r>
            <a:r>
              <a:rPr lang="en-US" sz="3200" dirty="0"/>
              <a:t> (G), </a:t>
            </a:r>
            <a:r>
              <a:rPr lang="en-US" sz="3200" b="1" u="sng" dirty="0"/>
              <a:t>cytosine</a:t>
            </a:r>
            <a:r>
              <a:rPr lang="en-US" sz="3200" dirty="0"/>
              <a:t> (C), </a:t>
            </a:r>
            <a:r>
              <a:rPr lang="en-US" sz="3200" b="1" u="sng" dirty="0"/>
              <a:t>adenine</a:t>
            </a:r>
            <a:r>
              <a:rPr lang="en-US" sz="3200" dirty="0"/>
              <a:t> (A) and </a:t>
            </a:r>
            <a:r>
              <a:rPr lang="en-US" sz="3200" b="1" u="sng" dirty="0"/>
              <a:t>thymine</a:t>
            </a:r>
            <a:r>
              <a:rPr lang="en-US" sz="3200" dirty="0"/>
              <a:t> (T)</a:t>
            </a:r>
          </a:p>
          <a:p>
            <a:pPr lvl="2"/>
            <a:r>
              <a:rPr lang="en-CA" sz="3200" b="1" u="sng" dirty="0"/>
              <a:t>Guanine</a:t>
            </a:r>
            <a:r>
              <a:rPr lang="en-CA" sz="3200" dirty="0"/>
              <a:t> can only pair with </a:t>
            </a:r>
            <a:r>
              <a:rPr lang="en-CA" sz="3200" b="1" u="sng" dirty="0"/>
              <a:t>cytosine</a:t>
            </a:r>
          </a:p>
          <a:p>
            <a:pPr lvl="2"/>
            <a:r>
              <a:rPr lang="en-CA" sz="3200" b="1" u="sng" dirty="0"/>
              <a:t>Adenine</a:t>
            </a:r>
            <a:r>
              <a:rPr lang="en-CA" sz="3200" dirty="0"/>
              <a:t> can only pair with </a:t>
            </a:r>
            <a:r>
              <a:rPr lang="en-CA" sz="3200" b="1" u="sng" dirty="0"/>
              <a:t>thymine</a:t>
            </a:r>
          </a:p>
          <a:p>
            <a:pPr lvl="3"/>
            <a:r>
              <a:rPr lang="en-CA" sz="3200" b="1" dirty="0"/>
              <a:t>E.g.    SEE BOARD</a:t>
            </a:r>
          </a:p>
          <a:p>
            <a:endParaRPr lang="en-CA" dirty="0"/>
          </a:p>
        </p:txBody>
      </p:sp>
      <p:pic>
        <p:nvPicPr>
          <p:cNvPr id="7" name="Picture 6" descr="A picture containing phone&#10;&#10;Description automatically generated">
            <a:extLst>
              <a:ext uri="{FF2B5EF4-FFF2-40B4-BE49-F238E27FC236}">
                <a16:creationId xmlns:a16="http://schemas.microsoft.com/office/drawing/2014/main" id="{81A8FCD5-2600-429F-A355-47D24C969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128" y="1915318"/>
            <a:ext cx="4097722" cy="42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7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97397-722E-4380-A6CB-890A7DA9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txBody>
          <a:bodyPr/>
          <a:lstStyle/>
          <a:p>
            <a:pPr algn="ctr"/>
            <a:r>
              <a:rPr lang="en-US" dirty="0"/>
              <a:t>DNA and Heredity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3EC7A-2A90-4462-BF19-145F81EB8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25575"/>
            <a:ext cx="10763250" cy="4351338"/>
          </a:xfrm>
        </p:spPr>
        <p:txBody>
          <a:bodyPr/>
          <a:lstStyle/>
          <a:p>
            <a:r>
              <a:rPr lang="en-US" sz="3600" dirty="0"/>
              <a:t>Your </a:t>
            </a:r>
            <a:r>
              <a:rPr lang="en-US" sz="3600" b="1" u="sng" dirty="0"/>
              <a:t>genetic code</a:t>
            </a:r>
            <a:r>
              <a:rPr lang="en-US" sz="3600" b="1" dirty="0"/>
              <a:t> </a:t>
            </a:r>
            <a:r>
              <a:rPr lang="en-US" sz="3600" dirty="0"/>
              <a:t>is based on the </a:t>
            </a:r>
            <a:r>
              <a:rPr lang="en-US" sz="3600" b="1" u="sng" dirty="0"/>
              <a:t>arrangement</a:t>
            </a:r>
            <a:r>
              <a:rPr lang="en-US" sz="3600" dirty="0"/>
              <a:t> of these 4 chemical </a:t>
            </a:r>
            <a:r>
              <a:rPr lang="en-US" sz="3600" b="1" u="sng" dirty="0"/>
              <a:t>“letters”</a:t>
            </a:r>
            <a:r>
              <a:rPr lang="en-US" sz="3600" b="1" dirty="0"/>
              <a:t> </a:t>
            </a:r>
            <a:r>
              <a:rPr lang="en-US" sz="3600" dirty="0"/>
              <a:t>into </a:t>
            </a:r>
            <a:r>
              <a:rPr lang="en-US" sz="3600" b="1" u="sng" dirty="0"/>
              <a:t>“words”</a:t>
            </a:r>
          </a:p>
          <a:p>
            <a:pPr lvl="1"/>
            <a:r>
              <a:rPr lang="en-US" sz="3600" dirty="0"/>
              <a:t>These “words” code for your </a:t>
            </a:r>
            <a:r>
              <a:rPr lang="en-US" sz="3600" b="1" u="sng" dirty="0"/>
              <a:t>genes</a:t>
            </a:r>
          </a:p>
          <a:p>
            <a:pPr lvl="1"/>
            <a:endParaRPr lang="en-US" sz="2800" b="1" dirty="0"/>
          </a:p>
          <a:p>
            <a:pPr lvl="1"/>
            <a:endParaRPr lang="en-CA" sz="2800" b="1" dirty="0"/>
          </a:p>
        </p:txBody>
      </p:sp>
      <p:pic>
        <p:nvPicPr>
          <p:cNvPr id="6" name="Picture 5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BB0284A8-1969-4D74-9EA3-9D4FB2DE6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632" y="3346369"/>
            <a:ext cx="6662736" cy="314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D2B5C43234B4B94EF976C24A2DF7D" ma:contentTypeVersion="7" ma:contentTypeDescription="Create a new document." ma:contentTypeScope="" ma:versionID="857de61d2acf94228e2747f43288ed5f">
  <xsd:schema xmlns:xsd="http://www.w3.org/2001/XMLSchema" xmlns:xs="http://www.w3.org/2001/XMLSchema" xmlns:p="http://schemas.microsoft.com/office/2006/metadata/properties" xmlns:ns3="113e45c6-5ba3-4e73-ae72-760824d5c857" xmlns:ns4="ca9dc1a2-a870-44a1-b748-20c69a9571d0" targetNamespace="http://schemas.microsoft.com/office/2006/metadata/properties" ma:root="true" ma:fieldsID="8ee37b66e0f65f97264bea92c781bda7" ns3:_="" ns4:_="">
    <xsd:import namespace="113e45c6-5ba3-4e73-ae72-760824d5c857"/>
    <xsd:import namespace="ca9dc1a2-a870-44a1-b748-20c69a9571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e45c6-5ba3-4e73-ae72-760824d5c8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dc1a2-a870-44a1-b748-20c69a9571d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BB8E1-1F5F-49FB-9146-F48968F9EC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3e45c6-5ba3-4e73-ae72-760824d5c857"/>
    <ds:schemaRef ds:uri="ca9dc1a2-a870-44a1-b748-20c69a9571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794F6D-6642-4CC4-A97F-4A74B9AA3CA4}">
  <ds:schemaRefs>
    <ds:schemaRef ds:uri="113e45c6-5ba3-4e73-ae72-760824d5c85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a9dc1a2-a870-44a1-b748-20c69a9571d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233A20-B6A8-4C45-A48F-F61CCD4B96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</TotalTime>
  <Words>266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DNA  and Heredity</vt:lpstr>
      <vt:lpstr>DNA and Heredity</vt:lpstr>
      <vt:lpstr>DNA and  Heredity</vt:lpstr>
      <vt:lpstr>DNA and  Heredity</vt:lpstr>
      <vt:lpstr>DNA and Heredity</vt:lpstr>
      <vt:lpstr>DNA and Heredity</vt:lpstr>
      <vt:lpstr>DNA and Heredity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 and Heredity</dc:title>
  <dc:creator>Tara Nore</dc:creator>
  <cp:lastModifiedBy>Tara Nore</cp:lastModifiedBy>
  <cp:revision>2</cp:revision>
  <dcterms:created xsi:type="dcterms:W3CDTF">2020-01-03T04:46:02Z</dcterms:created>
  <dcterms:modified xsi:type="dcterms:W3CDTF">2021-02-10T06:00:59Z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0x01010048FD2B5C43234B4B94EF976C24A2DF7D</vt:lpwstr>
  </property>
</Properties>
</file>