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73" r:id="rId3"/>
    <p:sldId id="265" r:id="rId4"/>
    <p:sldId id="266" r:id="rId5"/>
    <p:sldId id="270" r:id="rId6"/>
    <p:sldId id="272" r:id="rId7"/>
    <p:sldId id="271" r:id="rId8"/>
    <p:sldId id="267" r:id="rId9"/>
    <p:sldId id="27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15072-B41F-4ED3-A797-48718728D4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4C13A2-0874-467C-9694-367BC38CD8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3D04B9-5C41-4A96-9347-2D7B7F2A2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F5682-01B2-48AF-8F6F-D23A4ADCE2C5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1F827-F016-4525-99C6-C7B4483CC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50B8AD-D748-4472-846D-2CD2D550A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728C4-9A91-46FF-ABC0-228CF5651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913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9E585-390C-45EF-BC70-76F3E8A41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A5C529-6B2F-489D-937B-4703B9C774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1D1EFB-50BB-43D4-91AB-E31438AC3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F5682-01B2-48AF-8F6F-D23A4ADCE2C5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4AB641-1F38-4876-AD55-A1B8739F2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35FD9B-B8F0-46A1-B8C4-E96A65980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728C4-9A91-46FF-ABC0-228CF5651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566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53DBBFA-734D-49B9-A8D2-8308DA85CD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210A25-F2EA-45AC-978F-97922C20B1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6F9BC7-3137-408D-BC0F-A1790EE83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F5682-01B2-48AF-8F6F-D23A4ADCE2C5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4EB420-D185-467C-B7C0-D3E665559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FE9650-130C-400B-A319-9F3C0C7BE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728C4-9A91-46FF-ABC0-228CF5651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198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C3630-0696-4586-BFC2-A5DC3D2C5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482B9E-0DAC-4DB4-9337-BF46C5040C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CB6A17-769C-4458-BF99-D830F3B7B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F5682-01B2-48AF-8F6F-D23A4ADCE2C5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945F5C-EEDB-4C15-811E-E0CB51A52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C4D5E7-4E4C-495F-BFEC-CCFD7D2B8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728C4-9A91-46FF-ABC0-228CF5651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112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F5BB4-2E67-467A-8863-D3F10C275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66CF01-31E2-4747-A577-802152CCB3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C4A53F-09AB-4A56-8328-C4152524F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F5682-01B2-48AF-8F6F-D23A4ADCE2C5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525804-0876-4C4F-9D03-96AE22976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D78B0F-D384-4B09-B97D-4709F14DE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728C4-9A91-46FF-ABC0-228CF5651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451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58875-1FB8-41BB-8601-D961D054D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3D2CC3-A7D9-4FF1-B428-6FE50F649B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BF6F16-553F-4E12-9A08-D0401888B2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CF7787-B28D-47C0-834F-2FC62EDF6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F5682-01B2-48AF-8F6F-D23A4ADCE2C5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6A9A7C-3159-4E45-9342-B47DF56CB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28B2A1-F8F5-444C-BD3C-C866A6CDC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728C4-9A91-46FF-ABC0-228CF5651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468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9E2D1-2B83-4CD4-941D-2CCBFFE82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82D2CD-58EF-4949-A9DB-95B236CB75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4572E0-BA4E-4D31-8E66-8467E85A7C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F3618A-5161-476F-94E7-267158A27D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9DDBC3-40D5-455A-8353-7B7FF6843C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140858-0D5C-48B4-B013-8E04FACA2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F5682-01B2-48AF-8F6F-D23A4ADCE2C5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556B1A-6303-4700-869A-D89F202C0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F3284B-56FC-40C1-A676-C59B5FEEB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728C4-9A91-46FF-ABC0-228CF5651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280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D2B71-877A-44FA-8C7B-81155C06F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F779DD-5A02-4A06-9133-C5BC15CDA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F5682-01B2-48AF-8F6F-D23A4ADCE2C5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9D5932-E371-4D17-8C53-6735D37B4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62BA2D-093C-427B-838B-CC5EE70CD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728C4-9A91-46FF-ABC0-228CF5651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887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7A57A9-4EB8-4F56-B43A-330B2E98C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F5682-01B2-48AF-8F6F-D23A4ADCE2C5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256162-2684-4F69-8142-309100E09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9A04F2-9FF7-4ED1-8203-F65699BC2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728C4-9A91-46FF-ABC0-228CF5651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285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4FEDF-7AEE-4587-B622-DF43CE7B8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9239EA-D5D4-4398-96E4-6033747479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CAA611-0B09-42BB-ADCC-183DC71F1C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1FF6A5-0AB8-4C83-95E1-0A8F6B5F1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F5682-01B2-48AF-8F6F-D23A4ADCE2C5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6ABCD6-85F6-42FE-81E9-E16FB31C8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B704A7-FDA5-4625-8EDA-1069E529E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728C4-9A91-46FF-ABC0-228CF5651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01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CB1A9-3EE1-4114-B9B7-33C4E7BB2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F99162-0A3E-4FB6-A03A-EE0E742A59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2E32F8-ED12-45BE-8A26-6D5A85A397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5C0EE3-B562-4E96-A82B-C70D8A422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F5682-01B2-48AF-8F6F-D23A4ADCE2C5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6F3D1C-F380-4230-B11D-AD27C15B4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3B2FA8-7D72-41AE-A8ED-518365577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728C4-9A91-46FF-ABC0-228CF5651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940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8DC133-85F0-4D41-AA9E-7F27063C1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2705EB-BE0D-4388-8EAF-40B4C7B489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4A48C1-2B30-4DED-865A-9AFD5942E2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F5682-01B2-48AF-8F6F-D23A4ADCE2C5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11AA08-2DE2-4CA3-B5C1-627FC96D9E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0E49BF-80F0-4007-8D0E-FBB3BF3DE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728C4-9A91-46FF-ABC0-228CF5651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583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xFb4hmfVT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aLvwX3_p1s" TargetMode="External"/><Relationship Id="rId2" Type="http://schemas.openxmlformats.org/officeDocument/2006/relationships/hyperlink" Target="https://www.youtube.com/watch?v=u2ogMUDBaf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TLOFaWdPxB0&amp;t=213s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ha8cBlDwi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0243F-A650-481F-801F-0BC0AC669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1765"/>
            <a:ext cx="10515600" cy="1006475"/>
          </a:xfrm>
        </p:spPr>
        <p:txBody>
          <a:bodyPr/>
          <a:lstStyle/>
          <a:p>
            <a:r>
              <a:rPr lang="en-US" b="1" dirty="0"/>
              <a:t>Hydrogen (special properties)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04E567-8833-4261-A4C1-8CBFF2E596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8868"/>
            <a:ext cx="10515600" cy="4937443"/>
          </a:xfrm>
        </p:spPr>
        <p:txBody>
          <a:bodyPr>
            <a:normAutofit/>
          </a:bodyPr>
          <a:lstStyle/>
          <a:p>
            <a:r>
              <a:rPr lang="en-US" sz="3600" dirty="0"/>
              <a:t>Sometimes hydrogen behaves like a </a:t>
            </a:r>
            <a:r>
              <a:rPr lang="en-US" sz="3600" b="1" u="sng" dirty="0"/>
              <a:t>metal</a:t>
            </a:r>
            <a:r>
              <a:rPr lang="en-US" sz="3600" dirty="0"/>
              <a:t>, other times like a </a:t>
            </a:r>
            <a:r>
              <a:rPr lang="en-US" sz="3600" b="1" u="sng" dirty="0"/>
              <a:t>non-metal</a:t>
            </a:r>
            <a:r>
              <a:rPr lang="en-US" sz="3600" dirty="0"/>
              <a:t> (in terms of what elements it will combine with)</a:t>
            </a:r>
          </a:p>
          <a:p>
            <a:r>
              <a:rPr lang="en-US" sz="3600" b="1" u="sng" dirty="0"/>
              <a:t>Highly</a:t>
            </a:r>
            <a:r>
              <a:rPr lang="en-US" sz="3600" dirty="0"/>
              <a:t> </a:t>
            </a:r>
            <a:r>
              <a:rPr lang="en-US" sz="3600" b="1" u="sng" dirty="0"/>
              <a:t>reactive</a:t>
            </a:r>
            <a:r>
              <a:rPr lang="en-US" sz="3600" dirty="0"/>
              <a:t> and is </a:t>
            </a:r>
            <a:r>
              <a:rPr lang="en-US" sz="3600" b="1" u="sng" dirty="0"/>
              <a:t>diatomic</a:t>
            </a:r>
            <a:r>
              <a:rPr lang="en-US" sz="3600" dirty="0"/>
              <a:t> – </a:t>
            </a:r>
            <a:r>
              <a:rPr lang="en-US" sz="3600" b="1" u="sng" dirty="0"/>
              <a:t>H</a:t>
            </a:r>
            <a:r>
              <a:rPr lang="en-US" sz="3600" b="1" u="sng" baseline="-25000" dirty="0"/>
              <a:t>2</a:t>
            </a:r>
          </a:p>
        </p:txBody>
      </p:sp>
      <p:pic>
        <p:nvPicPr>
          <p:cNvPr id="5" name="Picture 4" descr="A picture containing indoor, cooking&#10;&#10;Description automatically generated">
            <a:extLst>
              <a:ext uri="{FF2B5EF4-FFF2-40B4-BE49-F238E27FC236}">
                <a16:creationId xmlns:a16="http://schemas.microsoft.com/office/drawing/2014/main" id="{BB981120-D84E-4643-B0B4-3516F2C000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8938" y="3429000"/>
            <a:ext cx="5471381" cy="3077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913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15217-FD24-4C52-9B23-F991CC03E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Hydrogen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8104EE-B5EF-48F6-AAD5-617C98F7AE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hlinkClick r:id="rId2"/>
              </a:rPr>
              <a:t>https://www.youtube.com/watch?v=cxFb4hmfVT0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476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EE65D-C101-462C-A7C5-900B4BABD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Chalcogens (6A)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CACB29-3F4F-44F4-A4E0-77057B4D91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Also known as the </a:t>
            </a:r>
            <a:r>
              <a:rPr lang="en-US" sz="3600" b="1" u="sng" dirty="0"/>
              <a:t>Oxygen</a:t>
            </a:r>
            <a:r>
              <a:rPr lang="en-US" sz="3600" dirty="0"/>
              <a:t> </a:t>
            </a:r>
            <a:r>
              <a:rPr lang="en-US" sz="3600" b="1" u="sng" dirty="0"/>
              <a:t>Family</a:t>
            </a:r>
          </a:p>
          <a:p>
            <a:r>
              <a:rPr lang="en-US" sz="3600" dirty="0"/>
              <a:t>Main elements are:  </a:t>
            </a:r>
            <a:r>
              <a:rPr lang="en-US" sz="3600" b="1" u="sng" dirty="0"/>
              <a:t>Oxygen</a:t>
            </a:r>
            <a:r>
              <a:rPr lang="en-US" sz="3600" dirty="0"/>
              <a:t> and </a:t>
            </a:r>
            <a:r>
              <a:rPr lang="en-US" sz="3600" b="1" u="sng" dirty="0"/>
              <a:t>sulfur</a:t>
            </a:r>
            <a:r>
              <a:rPr lang="en-US" sz="3600" dirty="0"/>
              <a:t> (both non-metals)</a:t>
            </a:r>
          </a:p>
          <a:p>
            <a:r>
              <a:rPr lang="en-US" sz="3600" dirty="0"/>
              <a:t>Slightly </a:t>
            </a:r>
            <a:r>
              <a:rPr lang="en-US" sz="3600" b="1" u="sng" dirty="0"/>
              <a:t>less</a:t>
            </a:r>
            <a:r>
              <a:rPr lang="en-US" sz="3600" dirty="0"/>
              <a:t> </a:t>
            </a:r>
            <a:r>
              <a:rPr lang="en-US" sz="3600" b="1" u="sng" dirty="0"/>
              <a:t>reactive</a:t>
            </a:r>
            <a:r>
              <a:rPr lang="en-US" sz="3600" dirty="0"/>
              <a:t> than the halogens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707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9B4F0-A138-459D-816F-7DB81561A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Chalcogens (6A)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5C2361-3647-4E46-9A29-3F3EEED1F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All chalcogens have </a:t>
            </a:r>
            <a:r>
              <a:rPr lang="en-US" sz="4000" b="1" u="sng" dirty="0"/>
              <a:t>6</a:t>
            </a:r>
            <a:r>
              <a:rPr lang="en-US" sz="4000" dirty="0"/>
              <a:t> electrons in their outer shell, so the preferred state is to </a:t>
            </a:r>
            <a:r>
              <a:rPr lang="en-US" sz="4000" b="1" u="sng" dirty="0"/>
              <a:t>gain</a:t>
            </a:r>
            <a:r>
              <a:rPr lang="en-US" sz="4000" dirty="0"/>
              <a:t> </a:t>
            </a:r>
            <a:r>
              <a:rPr lang="en-US" sz="4000" b="1" u="sng" dirty="0"/>
              <a:t>2</a:t>
            </a:r>
            <a:r>
              <a:rPr lang="en-US" sz="4000" dirty="0"/>
              <a:t> </a:t>
            </a:r>
            <a:r>
              <a:rPr lang="en-US" sz="4000" b="1" u="sng" dirty="0"/>
              <a:t>electrons</a:t>
            </a:r>
            <a:r>
              <a:rPr lang="en-US" sz="4000" dirty="0"/>
              <a:t> to form double charged negative ions, </a:t>
            </a:r>
            <a:r>
              <a:rPr lang="en-US" sz="4000" b="1" u="sng" dirty="0"/>
              <a:t>-2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229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C66A4-44C9-4F45-B366-06376702F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u="sng" dirty="0"/>
              <a:t>Halogens (7A)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5A7E47-159B-47FF-AAA2-2B17E9E9FF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Main elements are:  </a:t>
            </a:r>
            <a:r>
              <a:rPr lang="en-US" sz="4000" b="1" u="sng" dirty="0"/>
              <a:t>Fluorine</a:t>
            </a:r>
            <a:r>
              <a:rPr lang="en-US" sz="4000" dirty="0"/>
              <a:t>, </a:t>
            </a:r>
            <a:r>
              <a:rPr lang="en-US" sz="4000" b="1" u="sng" dirty="0"/>
              <a:t>Chlorine</a:t>
            </a:r>
            <a:r>
              <a:rPr lang="en-US" sz="4000" dirty="0"/>
              <a:t>, </a:t>
            </a:r>
            <a:r>
              <a:rPr lang="en-US" sz="4000" b="1" u="sng" dirty="0"/>
              <a:t>Bromine</a:t>
            </a:r>
            <a:r>
              <a:rPr lang="en-US" sz="4000" dirty="0"/>
              <a:t> and </a:t>
            </a:r>
            <a:r>
              <a:rPr lang="en-US" sz="4000" b="1" u="sng" dirty="0"/>
              <a:t>Iodine</a:t>
            </a:r>
          </a:p>
          <a:p>
            <a:r>
              <a:rPr lang="en-US" sz="4000" dirty="0"/>
              <a:t>Halogens are </a:t>
            </a:r>
            <a:r>
              <a:rPr lang="en-US" sz="4000" b="1" u="sng" dirty="0"/>
              <a:t>very</a:t>
            </a:r>
            <a:r>
              <a:rPr lang="en-US" sz="4000" dirty="0"/>
              <a:t> </a:t>
            </a:r>
            <a:r>
              <a:rPr lang="en-US" sz="4000" b="1" u="sng" dirty="0"/>
              <a:t>highly</a:t>
            </a:r>
            <a:r>
              <a:rPr lang="en-US" sz="4000" dirty="0"/>
              <a:t> </a:t>
            </a:r>
            <a:r>
              <a:rPr lang="en-US" sz="4000" b="1" u="sng" dirty="0"/>
              <a:t>reactive</a:t>
            </a:r>
            <a:r>
              <a:rPr lang="en-US" sz="4000" dirty="0"/>
              <a:t>, especially with metals to form </a:t>
            </a:r>
            <a:r>
              <a:rPr lang="en-US" sz="4000" b="1" u="sng" dirty="0"/>
              <a:t>salts</a:t>
            </a:r>
            <a:r>
              <a:rPr lang="en-US" sz="4000" dirty="0"/>
              <a:t>, or with </a:t>
            </a:r>
            <a:r>
              <a:rPr lang="en-US" sz="4000" b="1" u="sng" dirty="0"/>
              <a:t>Hydrogen</a:t>
            </a:r>
            <a:r>
              <a:rPr lang="en-US" sz="4000" dirty="0"/>
              <a:t> to form </a:t>
            </a:r>
            <a:r>
              <a:rPr lang="en-US" sz="4000" b="1" u="sng" dirty="0"/>
              <a:t>acid</a:t>
            </a:r>
          </a:p>
        </p:txBody>
      </p:sp>
    </p:spTree>
    <p:extLst>
      <p:ext uri="{BB962C8B-B14F-4D97-AF65-F5344CB8AC3E}">
        <p14:creationId xmlns:p14="http://schemas.microsoft.com/office/powerpoint/2010/main" val="1708342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658E2-B83D-4FC4-BAD6-F5EFF2102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Halogens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01FA8-40F9-45BB-BD52-35348BA0D1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/>
              <a:t>Also exist as </a:t>
            </a:r>
            <a:r>
              <a:rPr lang="en-US" sz="4000" b="1" u="sng" dirty="0"/>
              <a:t>diatomic</a:t>
            </a:r>
            <a:r>
              <a:rPr lang="en-US" sz="4000" dirty="0"/>
              <a:t> molecules:  </a:t>
            </a:r>
            <a:r>
              <a:rPr lang="en-US" sz="4000" b="1" u="sng" dirty="0"/>
              <a:t>F</a:t>
            </a:r>
            <a:r>
              <a:rPr lang="en-US" sz="4000" b="1" u="sng" baseline="-25000" dirty="0"/>
              <a:t>2</a:t>
            </a:r>
            <a:r>
              <a:rPr lang="en-US" sz="4000" dirty="0"/>
              <a:t>, </a:t>
            </a:r>
            <a:r>
              <a:rPr lang="en-US" sz="4000" b="1" u="sng" dirty="0"/>
              <a:t>Cl</a:t>
            </a:r>
            <a:r>
              <a:rPr lang="en-US" sz="4000" b="1" u="sng" baseline="-25000" dirty="0"/>
              <a:t>2</a:t>
            </a:r>
            <a:r>
              <a:rPr lang="en-US" sz="4000" dirty="0"/>
              <a:t>, </a:t>
            </a:r>
            <a:r>
              <a:rPr lang="en-US" sz="4000" b="1" u="sng" dirty="0"/>
              <a:t>Br</a:t>
            </a:r>
            <a:r>
              <a:rPr lang="en-US" sz="4000" b="1" u="sng" baseline="-25000" dirty="0"/>
              <a:t>2</a:t>
            </a:r>
            <a:r>
              <a:rPr lang="en-US" sz="4000" dirty="0"/>
              <a:t> and </a:t>
            </a:r>
            <a:r>
              <a:rPr lang="en-US" sz="4000" b="1" u="sng" dirty="0"/>
              <a:t>I</a:t>
            </a:r>
            <a:r>
              <a:rPr lang="en-US" sz="4000" b="1" u="sng" baseline="-25000" dirty="0"/>
              <a:t>2</a:t>
            </a:r>
          </a:p>
          <a:p>
            <a:r>
              <a:rPr lang="en-US" sz="4000" dirty="0"/>
              <a:t>Due to their reactivity, they are found </a:t>
            </a:r>
            <a:r>
              <a:rPr lang="en-US" sz="4000" b="1" u="sng" dirty="0"/>
              <a:t>combined</a:t>
            </a:r>
            <a:r>
              <a:rPr lang="en-US" sz="4000" dirty="0"/>
              <a:t> with another </a:t>
            </a:r>
            <a:r>
              <a:rPr lang="en-US" sz="4000" b="1" u="sng" dirty="0"/>
              <a:t>element</a:t>
            </a:r>
            <a:r>
              <a:rPr lang="en-US" sz="4000" dirty="0"/>
              <a:t> when in their natural state</a:t>
            </a:r>
          </a:p>
          <a:p>
            <a:r>
              <a:rPr lang="en-US" sz="4000" dirty="0"/>
              <a:t>Halogens have </a:t>
            </a:r>
            <a:r>
              <a:rPr lang="en-US" sz="4000" b="1" u="sng" dirty="0"/>
              <a:t>7</a:t>
            </a:r>
            <a:r>
              <a:rPr lang="en-US" sz="4000" dirty="0"/>
              <a:t> electrons in their outer shell, so their preferred state is to </a:t>
            </a:r>
            <a:r>
              <a:rPr lang="en-US" sz="4000" b="1" u="sng" dirty="0"/>
              <a:t>gain</a:t>
            </a:r>
            <a:r>
              <a:rPr lang="en-US" sz="4000" dirty="0"/>
              <a:t> </a:t>
            </a:r>
            <a:r>
              <a:rPr lang="en-US" sz="4000" b="1" u="sng" dirty="0"/>
              <a:t>1</a:t>
            </a:r>
            <a:r>
              <a:rPr lang="en-US" sz="4000" dirty="0"/>
              <a:t> </a:t>
            </a:r>
            <a:r>
              <a:rPr lang="en-US" sz="4000" b="1" u="sng" dirty="0"/>
              <a:t>more</a:t>
            </a:r>
            <a:r>
              <a:rPr lang="en-US" sz="4000" dirty="0"/>
              <a:t> </a:t>
            </a:r>
            <a:r>
              <a:rPr lang="en-US" sz="4000" b="1" u="sng" dirty="0"/>
              <a:t>electron</a:t>
            </a:r>
            <a:r>
              <a:rPr lang="en-US" sz="4000" dirty="0"/>
              <a:t> to form a single charged negative ion, </a:t>
            </a:r>
            <a:r>
              <a:rPr lang="en-US" sz="4000" b="1" u="sng" dirty="0"/>
              <a:t>-1</a:t>
            </a:r>
          </a:p>
        </p:txBody>
      </p:sp>
    </p:spTree>
    <p:extLst>
      <p:ext uri="{BB962C8B-B14F-4D97-AF65-F5344CB8AC3E}">
        <p14:creationId xmlns:p14="http://schemas.microsoft.com/office/powerpoint/2010/main" val="2458931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6886E-BD82-427C-80CF-A8D247B2E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Halogens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A6842D-A8C7-4683-BD3E-0445CDD503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Comparing the four halogens - Chemical elements: properties and reactions (2/8) – YouTube</a:t>
            </a:r>
            <a:endParaRPr lang="en-US" dirty="0"/>
          </a:p>
          <a:p>
            <a:r>
              <a:rPr lang="en-US" dirty="0">
                <a:hlinkClick r:id="rId3"/>
              </a:rPr>
              <a:t>Sodium and Halogens Explosive Reactions! | Chlorine, Bromine, Iodine – YouTube</a:t>
            </a:r>
            <a:endParaRPr lang="en-US" dirty="0"/>
          </a:p>
          <a:p>
            <a:r>
              <a:rPr lang="en-US" dirty="0">
                <a:hlinkClick r:id="rId4"/>
              </a:rPr>
              <a:t>Reacting Fluorine with </a:t>
            </a:r>
            <a:r>
              <a:rPr lang="en-US" dirty="0" err="1">
                <a:hlinkClick r:id="rId4"/>
              </a:rPr>
              <a:t>Caesium</a:t>
            </a:r>
            <a:r>
              <a:rPr lang="en-US" dirty="0">
                <a:hlinkClick r:id="rId4"/>
              </a:rPr>
              <a:t> - First Time on Camera - YouTube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714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B36D0-3930-4D0A-8696-EC6CDF6F3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Nobel Gases (8A)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E00D28-A5B2-470A-91B2-045B67FAD8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Main elements are:  </a:t>
            </a:r>
            <a:r>
              <a:rPr lang="en-US" sz="3600" b="1" u="sng" dirty="0"/>
              <a:t>Helium</a:t>
            </a:r>
            <a:r>
              <a:rPr lang="en-US" sz="3600" dirty="0"/>
              <a:t>, </a:t>
            </a:r>
            <a:r>
              <a:rPr lang="en-US" sz="3600" b="1" u="sng" dirty="0"/>
              <a:t>Neon</a:t>
            </a:r>
            <a:r>
              <a:rPr lang="en-US" sz="3600" dirty="0"/>
              <a:t>, and </a:t>
            </a:r>
            <a:r>
              <a:rPr lang="en-US" sz="3600" b="1" u="sng" dirty="0"/>
              <a:t>Argon</a:t>
            </a:r>
          </a:p>
          <a:p>
            <a:r>
              <a:rPr lang="en-US" sz="3600" dirty="0"/>
              <a:t>Chemically </a:t>
            </a:r>
            <a:r>
              <a:rPr lang="en-US" sz="3600" b="1" u="sng" dirty="0"/>
              <a:t>stable</a:t>
            </a:r>
            <a:r>
              <a:rPr lang="en-US" sz="3600" dirty="0"/>
              <a:t> and </a:t>
            </a:r>
            <a:r>
              <a:rPr lang="en-US" sz="3600" b="1" u="sng" dirty="0"/>
              <a:t>unreactive</a:t>
            </a:r>
            <a:r>
              <a:rPr lang="en-US" sz="3600" dirty="0"/>
              <a:t> because their outer valence shell is completely </a:t>
            </a:r>
            <a:r>
              <a:rPr lang="en-US" sz="3600" b="1" u="sng" dirty="0"/>
              <a:t>filled</a:t>
            </a:r>
            <a:r>
              <a:rPr lang="en-US" sz="3600" dirty="0"/>
              <a:t> with electrons</a:t>
            </a:r>
          </a:p>
          <a:p>
            <a:r>
              <a:rPr lang="en-US" sz="3600" dirty="0"/>
              <a:t>Very low </a:t>
            </a:r>
            <a:r>
              <a:rPr lang="en-US" sz="3600" b="1" u="sng" dirty="0"/>
              <a:t>melting</a:t>
            </a:r>
            <a:r>
              <a:rPr lang="en-US" sz="3600" dirty="0"/>
              <a:t> and </a:t>
            </a:r>
            <a:r>
              <a:rPr lang="en-US" sz="3600" b="1" u="sng" dirty="0"/>
              <a:t>boiling</a:t>
            </a:r>
            <a:r>
              <a:rPr lang="en-US" sz="3600" dirty="0"/>
              <a:t> </a:t>
            </a:r>
            <a:r>
              <a:rPr lang="en-US" sz="3600" b="1" u="sng" dirty="0"/>
              <a:t>points</a:t>
            </a:r>
            <a:r>
              <a:rPr lang="en-US" sz="3600" dirty="0"/>
              <a:t>, so all are </a:t>
            </a:r>
            <a:r>
              <a:rPr lang="en-US" sz="3600" b="1" u="sng" dirty="0"/>
              <a:t>gases</a:t>
            </a:r>
            <a:r>
              <a:rPr lang="en-US" sz="3600" dirty="0"/>
              <a:t> at room temperature</a:t>
            </a:r>
          </a:p>
        </p:txBody>
      </p:sp>
    </p:spTree>
    <p:extLst>
      <p:ext uri="{BB962C8B-B14F-4D97-AF65-F5344CB8AC3E}">
        <p14:creationId xmlns:p14="http://schemas.microsoft.com/office/powerpoint/2010/main" val="2372080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357FB-FDEB-40DA-AB18-944509C55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Noble Gases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3F3781-33D3-4FFC-A87D-81AED8A1F3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"Noble Gases" | SUNG SCIENCE - YouTube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778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298</Words>
  <Application>Microsoft Office PowerPoint</Application>
  <PresentationFormat>Widescreen</PresentationFormat>
  <Paragraphs>28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Hydrogen (special properties)</vt:lpstr>
      <vt:lpstr>Hydrogen</vt:lpstr>
      <vt:lpstr>Chalcogens (6A)</vt:lpstr>
      <vt:lpstr>Chalcogens (6A)</vt:lpstr>
      <vt:lpstr>Halogens (7A)</vt:lpstr>
      <vt:lpstr>Halogens</vt:lpstr>
      <vt:lpstr>Halogens</vt:lpstr>
      <vt:lpstr>Nobel Gases (8A)</vt:lpstr>
      <vt:lpstr>Noble Gases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Tara Nore</dc:creator>
  <cp:lastModifiedBy>Tara Nore</cp:lastModifiedBy>
  <cp:revision>2</cp:revision>
  <dcterms:created xsi:type="dcterms:W3CDTF">2021-12-17T13:00:44Z</dcterms:created>
  <dcterms:modified xsi:type="dcterms:W3CDTF">2021-12-17T13:02:25Z</dcterms:modified>
</cp:coreProperties>
</file>