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93A589-CC2C-4CE4-B712-9885350C35D9}" v="2" dt="2023-01-06T19:00:42.4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2" d="100"/>
          <a:sy n="42" d="100"/>
        </p:scale>
        <p:origin x="60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ra Nore" userId="33331b1a-76cc-412e-a237-19dd7ac40ff4" providerId="ADAL" clId="{DA93A589-CC2C-4CE4-B712-9885350C35D9}"/>
    <pc:docChg chg="custSel modSld">
      <pc:chgData name="Tara Nore" userId="33331b1a-76cc-412e-a237-19dd7ac40ff4" providerId="ADAL" clId="{DA93A589-CC2C-4CE4-B712-9885350C35D9}" dt="2023-01-06T19:00:34.312" v="27" actId="478"/>
      <pc:docMkLst>
        <pc:docMk/>
      </pc:docMkLst>
      <pc:sldChg chg="addSp delSp modSp mod delAnim modAnim">
        <pc:chgData name="Tara Nore" userId="33331b1a-76cc-412e-a237-19dd7ac40ff4" providerId="ADAL" clId="{DA93A589-CC2C-4CE4-B712-9885350C35D9}" dt="2023-01-06T19:00:34.312" v="27" actId="478"/>
        <pc:sldMkLst>
          <pc:docMk/>
          <pc:sldMk cId="979580337" sldId="268"/>
        </pc:sldMkLst>
        <pc:spChg chg="mod">
          <ac:chgData name="Tara Nore" userId="33331b1a-76cc-412e-a237-19dd7ac40ff4" providerId="ADAL" clId="{DA93A589-CC2C-4CE4-B712-9885350C35D9}" dt="2023-01-06T18:58:59.915" v="24" actId="20577"/>
          <ac:spMkLst>
            <pc:docMk/>
            <pc:sldMk cId="979580337" sldId="268"/>
            <ac:spMk id="3" creationId="{D1F64D4E-6973-48BF-8664-7054FC6C893E}"/>
          </ac:spMkLst>
        </pc:spChg>
        <pc:picChg chg="add del mod">
          <ac:chgData name="Tara Nore" userId="33331b1a-76cc-412e-a237-19dd7ac40ff4" providerId="ADAL" clId="{DA93A589-CC2C-4CE4-B712-9885350C35D9}" dt="2023-01-06T19:00:34.312" v="27" actId="478"/>
          <ac:picMkLst>
            <pc:docMk/>
            <pc:sldMk cId="979580337" sldId="268"/>
            <ac:picMk id="4" creationId="{5F4FAD14-5C61-544C-8069-C357D83CFB7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BEDC8F-CBF2-4E99-A343-CEB6B2DFEFD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4FBF1E3-9099-4166-9DC2-4DD229DA9C01}">
      <dgm:prSet custT="1"/>
      <dgm:spPr/>
      <dgm:t>
        <a:bodyPr/>
        <a:lstStyle/>
        <a:p>
          <a:r>
            <a:rPr lang="en-US" sz="2800" dirty="0"/>
            <a:t>Common characteristics are:  </a:t>
          </a:r>
          <a:r>
            <a:rPr lang="en-US" sz="2800" b="1" u="sng" dirty="0"/>
            <a:t>silver</a:t>
          </a:r>
          <a:r>
            <a:rPr lang="en-US" sz="2800" dirty="0"/>
            <a:t> </a:t>
          </a:r>
          <a:r>
            <a:rPr lang="en-US" sz="2800" b="1" u="sng" dirty="0" err="1"/>
            <a:t>coloured</a:t>
          </a:r>
          <a:r>
            <a:rPr lang="en-US" sz="2800" dirty="0"/>
            <a:t>, </a:t>
          </a:r>
          <a:r>
            <a:rPr lang="en-US" sz="2800" b="1" u="sng" dirty="0"/>
            <a:t>soft</a:t>
          </a:r>
          <a:r>
            <a:rPr lang="en-US" sz="2800" dirty="0"/>
            <a:t>, </a:t>
          </a:r>
          <a:r>
            <a:rPr lang="en-US" sz="2800" b="1" u="sng" dirty="0"/>
            <a:t>low-density</a:t>
          </a:r>
          <a:r>
            <a:rPr lang="en-US" sz="2800" dirty="0"/>
            <a:t> metals, react readily with </a:t>
          </a:r>
          <a:r>
            <a:rPr lang="en-US" sz="2800" b="1" u="sng" dirty="0"/>
            <a:t>halogens</a:t>
          </a:r>
        </a:p>
      </dgm:t>
    </dgm:pt>
    <dgm:pt modelId="{E0D49E67-5939-4597-AA50-8DEBB64060C7}" type="parTrans" cxnId="{BB7AD69F-83EE-4EEC-AE8D-BA8A14CB5B2B}">
      <dgm:prSet/>
      <dgm:spPr/>
      <dgm:t>
        <a:bodyPr/>
        <a:lstStyle/>
        <a:p>
          <a:endParaRPr lang="en-US"/>
        </a:p>
      </dgm:t>
    </dgm:pt>
    <dgm:pt modelId="{9AD9CEAD-B132-46C2-B108-4E71AF01A99A}" type="sibTrans" cxnId="{BB7AD69F-83EE-4EEC-AE8D-BA8A14CB5B2B}">
      <dgm:prSet/>
      <dgm:spPr/>
      <dgm:t>
        <a:bodyPr/>
        <a:lstStyle/>
        <a:p>
          <a:endParaRPr lang="en-US"/>
        </a:p>
      </dgm:t>
    </dgm:pt>
    <dgm:pt modelId="{4489A3CB-C111-4A94-9F54-6BBC53259BC8}">
      <dgm:prSet custT="1"/>
      <dgm:spPr/>
      <dgm:t>
        <a:bodyPr/>
        <a:lstStyle/>
        <a:p>
          <a:r>
            <a:rPr lang="en-US" sz="2800" dirty="0"/>
            <a:t>All the alkaline earth metals have </a:t>
          </a:r>
          <a:r>
            <a:rPr lang="en-US" sz="2800" b="1" u="sng" dirty="0"/>
            <a:t>2</a:t>
          </a:r>
          <a:r>
            <a:rPr lang="en-US" sz="2800" dirty="0"/>
            <a:t> electrons in their outermost shell, so the preferred state is to </a:t>
          </a:r>
          <a:r>
            <a:rPr lang="en-US" sz="2800" b="1" u="sng" dirty="0"/>
            <a:t>lose</a:t>
          </a:r>
          <a:r>
            <a:rPr lang="en-US" sz="2800" dirty="0"/>
            <a:t> </a:t>
          </a:r>
          <a:r>
            <a:rPr lang="en-US" sz="2800" b="1" u="sng" dirty="0"/>
            <a:t>2</a:t>
          </a:r>
          <a:r>
            <a:rPr lang="en-US" sz="2800" dirty="0"/>
            <a:t> </a:t>
          </a:r>
          <a:r>
            <a:rPr lang="en-US" sz="2800" b="1" u="sng" dirty="0"/>
            <a:t>electrons</a:t>
          </a:r>
          <a:r>
            <a:rPr lang="en-US" sz="2800" dirty="0"/>
            <a:t> to form double charged positive ions, </a:t>
          </a:r>
          <a:r>
            <a:rPr lang="en-US" sz="2800" b="1" u="sng" dirty="0"/>
            <a:t>+2</a:t>
          </a:r>
          <a:endParaRPr lang="en-US" sz="2800" dirty="0"/>
        </a:p>
      </dgm:t>
    </dgm:pt>
    <dgm:pt modelId="{F1D597A0-E07C-455B-B882-3799662F19FE}" type="parTrans" cxnId="{643825BF-E3A2-4092-BDC4-CCDF651FA1C5}">
      <dgm:prSet/>
      <dgm:spPr/>
      <dgm:t>
        <a:bodyPr/>
        <a:lstStyle/>
        <a:p>
          <a:endParaRPr lang="en-US"/>
        </a:p>
      </dgm:t>
    </dgm:pt>
    <dgm:pt modelId="{38C77197-E3B4-4289-B323-9EABD572BFAB}" type="sibTrans" cxnId="{643825BF-E3A2-4092-BDC4-CCDF651FA1C5}">
      <dgm:prSet/>
      <dgm:spPr/>
      <dgm:t>
        <a:bodyPr/>
        <a:lstStyle/>
        <a:p>
          <a:endParaRPr lang="en-US"/>
        </a:p>
      </dgm:t>
    </dgm:pt>
    <dgm:pt modelId="{066AD7EA-8AFC-4E96-A097-EA88DDBEAC03}">
      <dgm:prSet custT="1"/>
      <dgm:spPr/>
      <dgm:t>
        <a:bodyPr/>
        <a:lstStyle/>
        <a:p>
          <a:r>
            <a:rPr lang="en-US" sz="2800" b="1" dirty="0"/>
            <a:t>Video 1, Video2, Video 3, Video 4</a:t>
          </a:r>
          <a:endParaRPr lang="en-US" sz="2800" dirty="0"/>
        </a:p>
      </dgm:t>
    </dgm:pt>
    <dgm:pt modelId="{7A53F5C9-9063-45C4-807A-DBE6CB99EE53}" type="parTrans" cxnId="{5F70C126-C85D-440F-A79C-1478DAC50F8A}">
      <dgm:prSet/>
      <dgm:spPr/>
      <dgm:t>
        <a:bodyPr/>
        <a:lstStyle/>
        <a:p>
          <a:endParaRPr lang="en-US"/>
        </a:p>
      </dgm:t>
    </dgm:pt>
    <dgm:pt modelId="{EC6EC461-441C-40A8-8490-DDF3A3806C94}" type="sibTrans" cxnId="{5F70C126-C85D-440F-A79C-1478DAC50F8A}">
      <dgm:prSet/>
      <dgm:spPr/>
      <dgm:t>
        <a:bodyPr/>
        <a:lstStyle/>
        <a:p>
          <a:endParaRPr lang="en-US"/>
        </a:p>
      </dgm:t>
    </dgm:pt>
    <dgm:pt modelId="{2C8D1F2C-09BD-4C84-BEFC-0C33EBAB5115}" type="pres">
      <dgm:prSet presAssocID="{C8BEDC8F-CBF2-4E99-A343-CEB6B2DFEFD4}" presName="linear" presStyleCnt="0">
        <dgm:presLayoutVars>
          <dgm:animLvl val="lvl"/>
          <dgm:resizeHandles val="exact"/>
        </dgm:presLayoutVars>
      </dgm:prSet>
      <dgm:spPr/>
    </dgm:pt>
    <dgm:pt modelId="{9AC82152-859A-4E18-9DE2-17CBE2FB67AE}" type="pres">
      <dgm:prSet presAssocID="{D4FBF1E3-9099-4166-9DC2-4DD229DA9C0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6BF5A8D-114F-403B-8D60-6316F2091ADE}" type="pres">
      <dgm:prSet presAssocID="{9AD9CEAD-B132-46C2-B108-4E71AF01A99A}" presName="spacer" presStyleCnt="0"/>
      <dgm:spPr/>
    </dgm:pt>
    <dgm:pt modelId="{8EE85D2E-6935-4CB0-8BDE-EF5B2DFCDBCF}" type="pres">
      <dgm:prSet presAssocID="{4489A3CB-C111-4A94-9F54-6BBC53259BC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6A54EB7-44F8-440A-9764-E717A9B9A32D}" type="pres">
      <dgm:prSet presAssocID="{38C77197-E3B4-4289-B323-9EABD572BFAB}" presName="spacer" presStyleCnt="0"/>
      <dgm:spPr/>
    </dgm:pt>
    <dgm:pt modelId="{C162BCB8-8F93-4935-A00A-7D68C5472F07}" type="pres">
      <dgm:prSet presAssocID="{066AD7EA-8AFC-4E96-A097-EA88DDBEAC0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F70C126-C85D-440F-A79C-1478DAC50F8A}" srcId="{C8BEDC8F-CBF2-4E99-A343-CEB6B2DFEFD4}" destId="{066AD7EA-8AFC-4E96-A097-EA88DDBEAC03}" srcOrd="2" destOrd="0" parTransId="{7A53F5C9-9063-45C4-807A-DBE6CB99EE53}" sibTransId="{EC6EC461-441C-40A8-8490-DDF3A3806C94}"/>
    <dgm:cxn modelId="{E0102B45-D727-411B-9E0D-F20454696C2F}" type="presOf" srcId="{C8BEDC8F-CBF2-4E99-A343-CEB6B2DFEFD4}" destId="{2C8D1F2C-09BD-4C84-BEFC-0C33EBAB5115}" srcOrd="0" destOrd="0" presId="urn:microsoft.com/office/officeart/2005/8/layout/vList2"/>
    <dgm:cxn modelId="{BB7AD69F-83EE-4EEC-AE8D-BA8A14CB5B2B}" srcId="{C8BEDC8F-CBF2-4E99-A343-CEB6B2DFEFD4}" destId="{D4FBF1E3-9099-4166-9DC2-4DD229DA9C01}" srcOrd="0" destOrd="0" parTransId="{E0D49E67-5939-4597-AA50-8DEBB64060C7}" sibTransId="{9AD9CEAD-B132-46C2-B108-4E71AF01A99A}"/>
    <dgm:cxn modelId="{643825BF-E3A2-4092-BDC4-CCDF651FA1C5}" srcId="{C8BEDC8F-CBF2-4E99-A343-CEB6B2DFEFD4}" destId="{4489A3CB-C111-4A94-9F54-6BBC53259BC8}" srcOrd="1" destOrd="0" parTransId="{F1D597A0-E07C-455B-B882-3799662F19FE}" sibTransId="{38C77197-E3B4-4289-B323-9EABD572BFAB}"/>
    <dgm:cxn modelId="{1ABF9FC8-39DE-4077-829F-BEA8A8672D0A}" type="presOf" srcId="{066AD7EA-8AFC-4E96-A097-EA88DDBEAC03}" destId="{C162BCB8-8F93-4935-A00A-7D68C5472F07}" srcOrd="0" destOrd="0" presId="urn:microsoft.com/office/officeart/2005/8/layout/vList2"/>
    <dgm:cxn modelId="{52B48CCD-D408-4BD6-8595-920E9085CC44}" type="presOf" srcId="{4489A3CB-C111-4A94-9F54-6BBC53259BC8}" destId="{8EE85D2E-6935-4CB0-8BDE-EF5B2DFCDBCF}" srcOrd="0" destOrd="0" presId="urn:microsoft.com/office/officeart/2005/8/layout/vList2"/>
    <dgm:cxn modelId="{EDA86ED5-77A4-43FE-9BAD-2DA1738E555C}" type="presOf" srcId="{D4FBF1E3-9099-4166-9DC2-4DD229DA9C01}" destId="{9AC82152-859A-4E18-9DE2-17CBE2FB67AE}" srcOrd="0" destOrd="0" presId="urn:microsoft.com/office/officeart/2005/8/layout/vList2"/>
    <dgm:cxn modelId="{C059F8FA-25F7-4446-8CA3-B4B0F57D3DA3}" type="presParOf" srcId="{2C8D1F2C-09BD-4C84-BEFC-0C33EBAB5115}" destId="{9AC82152-859A-4E18-9DE2-17CBE2FB67AE}" srcOrd="0" destOrd="0" presId="urn:microsoft.com/office/officeart/2005/8/layout/vList2"/>
    <dgm:cxn modelId="{BD4BD557-84EF-4827-A5A3-6D3C3FBD9876}" type="presParOf" srcId="{2C8D1F2C-09BD-4C84-BEFC-0C33EBAB5115}" destId="{36BF5A8D-114F-403B-8D60-6316F2091ADE}" srcOrd="1" destOrd="0" presId="urn:microsoft.com/office/officeart/2005/8/layout/vList2"/>
    <dgm:cxn modelId="{1D0B8DD9-13AB-4B58-8114-270804687C2F}" type="presParOf" srcId="{2C8D1F2C-09BD-4C84-BEFC-0C33EBAB5115}" destId="{8EE85D2E-6935-4CB0-8BDE-EF5B2DFCDBCF}" srcOrd="2" destOrd="0" presId="urn:microsoft.com/office/officeart/2005/8/layout/vList2"/>
    <dgm:cxn modelId="{54789FE7-D63B-44A4-8520-CABD534EEE88}" type="presParOf" srcId="{2C8D1F2C-09BD-4C84-BEFC-0C33EBAB5115}" destId="{B6A54EB7-44F8-440A-9764-E717A9B9A32D}" srcOrd="3" destOrd="0" presId="urn:microsoft.com/office/officeart/2005/8/layout/vList2"/>
    <dgm:cxn modelId="{8BAF6818-7979-4428-B20B-98B3C5DBA8EA}" type="presParOf" srcId="{2C8D1F2C-09BD-4C84-BEFC-0C33EBAB5115}" destId="{C162BCB8-8F93-4935-A00A-7D68C5472F0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82152-859A-4E18-9DE2-17CBE2FB67AE}">
      <dsp:nvSpPr>
        <dsp:cNvPr id="0" name=""/>
        <dsp:cNvSpPr/>
      </dsp:nvSpPr>
      <dsp:spPr>
        <a:xfrm>
          <a:off x="0" y="210455"/>
          <a:ext cx="6632028" cy="19700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Common characteristics are:  </a:t>
          </a:r>
          <a:r>
            <a:rPr lang="en-US" sz="2800" b="1" u="sng" kern="1200" dirty="0"/>
            <a:t>silver</a:t>
          </a:r>
          <a:r>
            <a:rPr lang="en-US" sz="2800" kern="1200" dirty="0"/>
            <a:t> </a:t>
          </a:r>
          <a:r>
            <a:rPr lang="en-US" sz="2800" b="1" u="sng" kern="1200" dirty="0" err="1"/>
            <a:t>coloured</a:t>
          </a:r>
          <a:r>
            <a:rPr lang="en-US" sz="2800" kern="1200" dirty="0"/>
            <a:t>, </a:t>
          </a:r>
          <a:r>
            <a:rPr lang="en-US" sz="2800" b="1" u="sng" kern="1200" dirty="0"/>
            <a:t>soft</a:t>
          </a:r>
          <a:r>
            <a:rPr lang="en-US" sz="2800" kern="1200" dirty="0"/>
            <a:t>, </a:t>
          </a:r>
          <a:r>
            <a:rPr lang="en-US" sz="2800" b="1" u="sng" kern="1200" dirty="0"/>
            <a:t>low-density</a:t>
          </a:r>
          <a:r>
            <a:rPr lang="en-US" sz="2800" kern="1200" dirty="0"/>
            <a:t> metals, react readily with </a:t>
          </a:r>
          <a:r>
            <a:rPr lang="en-US" sz="2800" b="1" u="sng" kern="1200" dirty="0"/>
            <a:t>halogens</a:t>
          </a:r>
        </a:p>
      </dsp:txBody>
      <dsp:txXfrm>
        <a:off x="96172" y="306627"/>
        <a:ext cx="6439684" cy="1777752"/>
      </dsp:txXfrm>
    </dsp:sp>
    <dsp:sp modelId="{8EE85D2E-6935-4CB0-8BDE-EF5B2DFCDBCF}">
      <dsp:nvSpPr>
        <dsp:cNvPr id="0" name=""/>
        <dsp:cNvSpPr/>
      </dsp:nvSpPr>
      <dsp:spPr>
        <a:xfrm>
          <a:off x="0" y="2367751"/>
          <a:ext cx="6632028" cy="1970096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All the alkaline earth metals have </a:t>
          </a:r>
          <a:r>
            <a:rPr lang="en-US" sz="2800" b="1" u="sng" kern="1200" dirty="0"/>
            <a:t>2</a:t>
          </a:r>
          <a:r>
            <a:rPr lang="en-US" sz="2800" kern="1200" dirty="0"/>
            <a:t> electrons in their outermost shell, so the preferred state is to </a:t>
          </a:r>
          <a:r>
            <a:rPr lang="en-US" sz="2800" b="1" u="sng" kern="1200" dirty="0"/>
            <a:t>lose</a:t>
          </a:r>
          <a:r>
            <a:rPr lang="en-US" sz="2800" kern="1200" dirty="0"/>
            <a:t> </a:t>
          </a:r>
          <a:r>
            <a:rPr lang="en-US" sz="2800" b="1" u="sng" kern="1200" dirty="0"/>
            <a:t>2</a:t>
          </a:r>
          <a:r>
            <a:rPr lang="en-US" sz="2800" kern="1200" dirty="0"/>
            <a:t> </a:t>
          </a:r>
          <a:r>
            <a:rPr lang="en-US" sz="2800" b="1" u="sng" kern="1200" dirty="0"/>
            <a:t>electrons</a:t>
          </a:r>
          <a:r>
            <a:rPr lang="en-US" sz="2800" kern="1200" dirty="0"/>
            <a:t> to form double charged positive ions, </a:t>
          </a:r>
          <a:r>
            <a:rPr lang="en-US" sz="2800" b="1" u="sng" kern="1200" dirty="0"/>
            <a:t>+2</a:t>
          </a:r>
          <a:endParaRPr lang="en-US" sz="2800" kern="1200" dirty="0"/>
        </a:p>
      </dsp:txBody>
      <dsp:txXfrm>
        <a:off x="96172" y="2463923"/>
        <a:ext cx="6439684" cy="1777752"/>
      </dsp:txXfrm>
    </dsp:sp>
    <dsp:sp modelId="{C162BCB8-8F93-4935-A00A-7D68C5472F07}">
      <dsp:nvSpPr>
        <dsp:cNvPr id="0" name=""/>
        <dsp:cNvSpPr/>
      </dsp:nvSpPr>
      <dsp:spPr>
        <a:xfrm>
          <a:off x="0" y="4525048"/>
          <a:ext cx="6632028" cy="1970096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Video 1, Video2, Video 3, Video 4</a:t>
          </a:r>
          <a:endParaRPr lang="en-US" sz="2800" kern="1200" dirty="0"/>
        </a:p>
      </dsp:txBody>
      <dsp:txXfrm>
        <a:off x="96172" y="4621220"/>
        <a:ext cx="6439684" cy="1777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FB441-42A5-45F6-8161-858D295B7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1F31DA-C053-4E84-A09D-9284FC4BD0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06098-3154-4145-BABA-C1399E5FF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31AB-20B2-428B-96ED-12BA995FDC79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682F4-C68E-4BEA-A5E8-B56567D6E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5BD05-3C11-406D-B503-0AAE47D37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DAE-AA6C-4C5B-813B-45CD5FB4D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72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516E5-7A21-4EBB-A7BC-D771F152B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D409BE-8781-4F80-9A6A-C8155C168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F7868-30F5-4264-9F7E-3757E6DCA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31AB-20B2-428B-96ED-12BA995FDC79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890D7-1CAF-4605-9A4D-466AB5222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63CA0-406D-41AC-8EE0-BE787A648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DAE-AA6C-4C5B-813B-45CD5FB4D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35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77519C-2A08-497F-90C8-AEC9F9A6BF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AD1D4B-7991-45FE-B0E4-7FF538FB1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C4A8F-66A5-4787-B417-5FFD14CBE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31AB-20B2-428B-96ED-12BA995FDC79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CF4C2-F135-4181-AA60-C041E68D2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D43A7-2A62-4A40-B329-A2E1A4E0B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DAE-AA6C-4C5B-813B-45CD5FB4D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94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366DC-48A3-4639-A62D-BF3DEC876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30519-2B1D-45A7-A134-4A2F23F20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A4555-F864-473B-B1FF-9E3844322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31AB-20B2-428B-96ED-12BA995FDC79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51B99-396C-4B47-9B06-30388ABEB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11806-7B82-44F6-887D-097BB750F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DAE-AA6C-4C5B-813B-45CD5FB4D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66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5E8D3-4B18-4265-B3FF-450820705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39AC5-ECE5-43CD-96E4-098372703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19EC5-DEB0-4995-A7F1-B49925159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31AB-20B2-428B-96ED-12BA995FDC79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90DF9-00C4-43F7-80FF-AA5AEFC42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E4648-7324-40E9-B542-ACF7F06CB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DAE-AA6C-4C5B-813B-45CD5FB4D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6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71C51-4329-4E68-BEA1-2B3924C83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16764-5617-47E5-9332-25D9D4E509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C7F9FA-01B1-4589-8657-E752845F2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5A3D5B-D066-4FA9-BD07-5AA5C6D4F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31AB-20B2-428B-96ED-12BA995FDC79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3BE3F-DAC0-460D-9BF4-7F9846B30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748CF7-DC89-4EE3-9904-DAA9A50C3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DAE-AA6C-4C5B-813B-45CD5FB4D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59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418D4-BDB0-4EA8-8F5C-D2AA811D8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81641-3C62-4AE1-A701-2CB55E105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A0DE3-8F51-448A-A7EF-8C2D05FA4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DF70AE-8B41-4570-BBF8-35F37256DC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CD25A8-9E29-4D65-9D9E-68D8533BB4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FFE0BA-0864-481F-89BF-810B65FA7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31AB-20B2-428B-96ED-12BA995FDC79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E464A6-4E69-4B91-AC3C-E4015504B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C09618-5C38-4729-BA84-F4920AA8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DAE-AA6C-4C5B-813B-45CD5FB4D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0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FBD29-04FA-4183-9DDD-114BDC939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F897A1-9B6D-4792-99BB-F660094CC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31AB-20B2-428B-96ED-12BA995FDC79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F1E010-7EC9-40A0-B836-4E685D4A6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DF0D01-0955-4E0F-82E2-DAD33292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DAE-AA6C-4C5B-813B-45CD5FB4D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5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A009D7-B104-48FB-B5E8-0A7612439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31AB-20B2-428B-96ED-12BA995FDC79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026811-C88A-4B5D-A691-0CF6C508A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13A57-DC71-4D07-BA87-669FE241C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DAE-AA6C-4C5B-813B-45CD5FB4D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20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9790C-CF39-4E3B-A68E-107A27A7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892E8-AB93-49B9-92B0-0BD0F44DF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E7F5F8-5FFD-40BD-AEC9-87AF6D059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058983-24BD-4355-8870-0EE196562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31AB-20B2-428B-96ED-12BA995FDC79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62090-D96E-442E-959C-60BA79472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28393-F112-4044-8522-DE87FBF78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DAE-AA6C-4C5B-813B-45CD5FB4D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00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89DF1-2600-4380-B2A2-9C1ABEDAD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D98B6E-BBC4-4B52-BF67-645CCE5C8D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C07259-A6D9-45A7-A38B-DABE06510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284502-0010-4996-B9E6-E3E2A347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31AB-20B2-428B-96ED-12BA995FDC79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16323-E54A-41FA-9571-372324CB2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F023F5-6CB8-4163-B52B-A6FC6525B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DAE-AA6C-4C5B-813B-45CD5FB4D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05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EA50B8-07D2-4B58-AF61-6B3D3FCBC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B51BE-2C2C-492A-9AA1-FA053697C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7B52D-A6A8-4EBF-B61C-5B39D2528B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531AB-20B2-428B-96ED-12BA995FDC79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6FC13-724F-4EE4-98F5-71112E9B1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A60B9-3C80-4DB4-A6B8-9FFB0578D8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B5DAE-AA6C-4C5B-813B-45CD5FB4D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3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7K4Qi5PiF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55kgyApYrY" TargetMode="External"/><Relationship Id="rId2" Type="http://schemas.openxmlformats.org/officeDocument/2006/relationships/hyperlink" Target="https://www.youtube.com/watch?v=6ZY6d6jrq-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jtJRPHKVZ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9F527-3CE7-4DCE-AA01-A13A87623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1769164"/>
            <a:ext cx="10058400" cy="21311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b="1" dirty="0"/>
              <a:t>Chemical Reactivity and Chemical Families</a:t>
            </a:r>
          </a:p>
        </p:txBody>
      </p:sp>
    </p:spTree>
    <p:extLst>
      <p:ext uri="{BB962C8B-B14F-4D97-AF65-F5344CB8AC3E}">
        <p14:creationId xmlns:p14="http://schemas.microsoft.com/office/powerpoint/2010/main" val="78238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484B0-3E44-4081-BFEB-57D0CD893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Alkaline Earth Metals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75628-912F-4D6A-9A4D-1A07E3B46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clip - Alkaline earth metals (5) - YouTube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874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5A8B7-3A16-489E-9E11-A7CD1E3E3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Chemical Reactivity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77576-88D8-4C12-9704-5947963F7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chemical </a:t>
            </a:r>
            <a:r>
              <a:rPr lang="en-US" sz="4000" b="1" u="sng" dirty="0"/>
              <a:t>reactivity</a:t>
            </a:r>
            <a:r>
              <a:rPr lang="en-US" sz="4000" dirty="0"/>
              <a:t> of an element is determined by the </a:t>
            </a:r>
            <a:r>
              <a:rPr lang="en-US" sz="4000" b="1" u="sng" dirty="0"/>
              <a:t>number</a:t>
            </a:r>
            <a:r>
              <a:rPr lang="en-US" sz="4000" dirty="0"/>
              <a:t> </a:t>
            </a:r>
            <a:r>
              <a:rPr lang="en-US" sz="4000" b="1" u="sng" dirty="0"/>
              <a:t>of</a:t>
            </a:r>
            <a:r>
              <a:rPr lang="en-US" sz="4000" dirty="0"/>
              <a:t> </a:t>
            </a:r>
            <a:r>
              <a:rPr lang="en-US" sz="4000" b="1" u="sng" dirty="0"/>
              <a:t>electrons</a:t>
            </a:r>
            <a:r>
              <a:rPr lang="en-US" sz="4000" dirty="0"/>
              <a:t> in its outer </a:t>
            </a:r>
            <a:r>
              <a:rPr lang="en-US" sz="4000" b="1" u="sng" dirty="0"/>
              <a:t>shell</a:t>
            </a:r>
            <a:r>
              <a:rPr lang="en-US" sz="4000" dirty="0"/>
              <a:t> or </a:t>
            </a:r>
            <a:r>
              <a:rPr lang="en-US" sz="4000" b="1" u="sng" dirty="0"/>
              <a:t>orbit</a:t>
            </a:r>
          </a:p>
          <a:p>
            <a:pPr lvl="1"/>
            <a:r>
              <a:rPr lang="en-US" sz="4000" dirty="0"/>
              <a:t>These are known as </a:t>
            </a:r>
          </a:p>
          <a:p>
            <a:pPr marL="457200" lvl="1" indent="0">
              <a:buNone/>
            </a:pPr>
            <a:r>
              <a:rPr lang="en-US" sz="4000" dirty="0"/>
              <a:t>  </a:t>
            </a:r>
            <a:r>
              <a:rPr lang="en-US" sz="4000" b="1" u="sng" dirty="0"/>
              <a:t>valence</a:t>
            </a:r>
            <a:r>
              <a:rPr lang="en-US" sz="4000" dirty="0"/>
              <a:t> electrons</a:t>
            </a:r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577CFD92-327F-47E2-AD6E-2E32912C2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879" y="3129280"/>
            <a:ext cx="4104641" cy="353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7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AE77C-A268-4EE5-A471-83650FFB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Chemical Reactivity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4CED3-4992-4C82-9B9A-8C81FBA20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u="sng" dirty="0"/>
              <a:t>Atoms</a:t>
            </a:r>
            <a:r>
              <a:rPr lang="en-US" sz="4000" dirty="0"/>
              <a:t> (except those of the </a:t>
            </a:r>
            <a:r>
              <a:rPr lang="en-US" sz="4000" b="1" u="sng" dirty="0"/>
              <a:t>noble</a:t>
            </a:r>
            <a:r>
              <a:rPr lang="en-US" sz="4000" dirty="0"/>
              <a:t> </a:t>
            </a:r>
            <a:r>
              <a:rPr lang="en-US" sz="4000" b="1" u="sng" dirty="0"/>
              <a:t>gases</a:t>
            </a:r>
            <a:r>
              <a:rPr lang="en-US" sz="4000" dirty="0"/>
              <a:t>) will </a:t>
            </a:r>
            <a:r>
              <a:rPr lang="en-US" sz="4000" b="1" u="sng" dirty="0"/>
              <a:t>gain</a:t>
            </a:r>
            <a:r>
              <a:rPr lang="en-US" sz="4000" dirty="0"/>
              <a:t>, </a:t>
            </a:r>
            <a:r>
              <a:rPr lang="en-US" sz="4000" b="1" u="sng" dirty="0"/>
              <a:t>lose</a:t>
            </a:r>
            <a:r>
              <a:rPr lang="en-US" sz="4000" dirty="0"/>
              <a:t>, </a:t>
            </a:r>
            <a:r>
              <a:rPr lang="en-US" sz="4000" b="1" u="sng" dirty="0"/>
              <a:t>or</a:t>
            </a:r>
            <a:r>
              <a:rPr lang="en-US" sz="4000" dirty="0"/>
              <a:t> </a:t>
            </a:r>
            <a:r>
              <a:rPr lang="en-US" sz="4000" b="1" u="sng" dirty="0"/>
              <a:t>share</a:t>
            </a:r>
            <a:r>
              <a:rPr lang="en-US" sz="4000" dirty="0"/>
              <a:t> electrons in order to fill their outer shell (i.e. achieve </a:t>
            </a:r>
            <a:r>
              <a:rPr lang="en-US" sz="4000" b="1" u="sng" dirty="0"/>
              <a:t>8</a:t>
            </a:r>
            <a:r>
              <a:rPr lang="en-US" sz="4000" dirty="0"/>
              <a:t> valence electrons) and become </a:t>
            </a:r>
            <a:r>
              <a:rPr lang="en-US" sz="4000" b="1" u="sng" dirty="0"/>
              <a:t>structurally</a:t>
            </a:r>
            <a:r>
              <a:rPr lang="en-US" sz="4000" dirty="0"/>
              <a:t> and </a:t>
            </a:r>
            <a:r>
              <a:rPr lang="en-US" sz="4000" b="1" u="sng" dirty="0"/>
              <a:t>chemically</a:t>
            </a:r>
            <a:r>
              <a:rPr lang="en-US" sz="4000" dirty="0"/>
              <a:t> stable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6335D842-4569-4202-BC9A-AA9A8BDF5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565" y="4556918"/>
            <a:ext cx="3943350" cy="1600200"/>
          </a:xfrm>
          <a:prstGeom prst="rect">
            <a:avLst/>
          </a:prstGeom>
        </p:spPr>
      </p:pic>
      <p:pic>
        <p:nvPicPr>
          <p:cNvPr id="7" name="Picture 6" descr="Text, icon&#10;&#10;Description automatically generated with medium confidence">
            <a:extLst>
              <a:ext uri="{FF2B5EF4-FFF2-40B4-BE49-F238E27FC236}">
                <a16:creationId xmlns:a16="http://schemas.microsoft.com/office/drawing/2014/main" id="{09F933D6-9C98-4578-AD26-38DAFFDC7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157" y="4201477"/>
            <a:ext cx="2204583" cy="265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2BA5F1-AC81-4EEB-979F-C68A1CC42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4800" b="1" dirty="0"/>
              <a:t>Chemical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7C745-9868-4CB5-AD91-EFFEB1B26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670241"/>
            <a:ext cx="4802291" cy="4506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/>
              <a:t>Alkali Metals </a:t>
            </a:r>
            <a:r>
              <a:rPr lang="en-US" sz="3200" dirty="0"/>
              <a:t>(1A)</a:t>
            </a:r>
          </a:p>
          <a:p>
            <a:pPr>
              <a:buFontTx/>
              <a:buChar char="-"/>
            </a:pPr>
            <a:r>
              <a:rPr lang="en-US" sz="3200" dirty="0"/>
              <a:t>Main elements of interest are:  </a:t>
            </a:r>
            <a:r>
              <a:rPr lang="en-US" sz="3200" b="1" u="sng" dirty="0"/>
              <a:t>Lithium</a:t>
            </a:r>
            <a:r>
              <a:rPr lang="en-US" sz="3200" dirty="0"/>
              <a:t>, </a:t>
            </a:r>
            <a:r>
              <a:rPr lang="en-US" sz="3200" b="1" u="sng" dirty="0"/>
              <a:t>sodium</a:t>
            </a:r>
            <a:r>
              <a:rPr lang="en-US" sz="3200" dirty="0"/>
              <a:t>, and </a:t>
            </a:r>
            <a:r>
              <a:rPr lang="en-US" sz="3200" b="1" u="sng" dirty="0"/>
              <a:t>potassium</a:t>
            </a:r>
          </a:p>
          <a:p>
            <a:pPr marL="0" indent="0">
              <a:buNone/>
            </a:pPr>
            <a:endParaRPr lang="en-US" sz="3200" b="1" u="sng" dirty="0"/>
          </a:p>
          <a:p>
            <a:pPr>
              <a:buFontTx/>
              <a:buChar char="-"/>
            </a:pPr>
            <a:r>
              <a:rPr lang="en-US" sz="3200" dirty="0"/>
              <a:t>All are </a:t>
            </a:r>
            <a:r>
              <a:rPr lang="en-US" sz="3200" b="1" u="sng" dirty="0"/>
              <a:t>highly</a:t>
            </a:r>
            <a:r>
              <a:rPr lang="en-US" sz="3200" dirty="0"/>
              <a:t> </a:t>
            </a:r>
            <a:r>
              <a:rPr lang="en-US" sz="3200" b="1" u="sng" dirty="0"/>
              <a:t>reactive</a:t>
            </a:r>
            <a:r>
              <a:rPr lang="en-US" sz="3200" dirty="0"/>
              <a:t> and therefore are never found in nature as the </a:t>
            </a:r>
            <a:r>
              <a:rPr lang="en-US" sz="3200" b="1" u="sng" dirty="0"/>
              <a:t>elemental</a:t>
            </a:r>
            <a:r>
              <a:rPr lang="en-US" sz="3200" dirty="0"/>
              <a:t> </a:t>
            </a:r>
            <a:r>
              <a:rPr lang="en-US" sz="3200" b="1" u="sng" dirty="0"/>
              <a:t>form</a:t>
            </a:r>
          </a:p>
          <a:p>
            <a:pPr>
              <a:buFontTx/>
              <a:buChar char="-"/>
            </a:pPr>
            <a:endParaRPr lang="en-US" sz="20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picture containing bottle, tableware&#10;&#10;Description automatically generated">
            <a:extLst>
              <a:ext uri="{FF2B5EF4-FFF2-40B4-BE49-F238E27FC236}">
                <a16:creationId xmlns:a16="http://schemas.microsoft.com/office/drawing/2014/main" id="{E082AD27-24F8-4E5E-9288-598A5FD92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065" y="1779205"/>
            <a:ext cx="6105829" cy="436566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3857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51F5BE-9BB6-4D3E-ACFB-41487E4A1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699" y="196473"/>
            <a:ext cx="3032762" cy="1283454"/>
          </a:xfrm>
        </p:spPr>
        <p:txBody>
          <a:bodyPr>
            <a:normAutofit/>
          </a:bodyPr>
          <a:lstStyle/>
          <a:p>
            <a:r>
              <a:rPr lang="en-US" b="1" dirty="0"/>
              <a:t>Alkali Metals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F04D9-65D4-4DFE-B36B-23FAC1689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2160" y="731520"/>
            <a:ext cx="7606791" cy="1496814"/>
          </a:xfrm>
        </p:spPr>
        <p:txBody>
          <a:bodyPr anchor="ctr">
            <a:normAutofit/>
          </a:bodyPr>
          <a:lstStyle/>
          <a:p>
            <a:r>
              <a:rPr lang="en-US" sz="3200" dirty="0"/>
              <a:t>These elements are highly reactive because of the </a:t>
            </a:r>
            <a:r>
              <a:rPr lang="en-US" sz="3200" b="1" u="sng" dirty="0"/>
              <a:t>single</a:t>
            </a:r>
            <a:r>
              <a:rPr lang="en-US" sz="3200" dirty="0"/>
              <a:t> </a:t>
            </a:r>
            <a:r>
              <a:rPr lang="en-US" sz="3200" b="1" u="sng" dirty="0"/>
              <a:t>electron</a:t>
            </a:r>
            <a:r>
              <a:rPr lang="en-US" sz="3200" dirty="0"/>
              <a:t> found in their </a:t>
            </a:r>
            <a:r>
              <a:rPr lang="en-US" sz="3200" b="1" u="sng" dirty="0"/>
              <a:t>valence</a:t>
            </a:r>
            <a:r>
              <a:rPr lang="en-US" sz="3200" dirty="0"/>
              <a:t> </a:t>
            </a:r>
            <a:r>
              <a:rPr lang="en-US" sz="3200" b="1" u="sng" dirty="0"/>
              <a:t>shell</a:t>
            </a:r>
          </a:p>
          <a:p>
            <a:endParaRPr lang="en-US" sz="3200" dirty="0"/>
          </a:p>
        </p:txBody>
      </p:sp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AEEECC0C-B032-4461-9BFA-73469506F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07" y="2421924"/>
            <a:ext cx="4161756" cy="4161756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2EFE55B-6692-4D32-A9B6-03A3B9B2F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94644"/>
            <a:ext cx="4909582" cy="398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5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A467A-0914-460F-A0B0-EAEC67533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Alkali Metals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6C149-3AFC-4FDE-A071-1967ED666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Common characteristics are:  </a:t>
            </a:r>
            <a:r>
              <a:rPr lang="en-US" sz="3600" b="1" u="sng" dirty="0"/>
              <a:t>shiny</a:t>
            </a:r>
            <a:r>
              <a:rPr lang="en-US" sz="3600" dirty="0"/>
              <a:t>, </a:t>
            </a:r>
            <a:r>
              <a:rPr lang="en-US" sz="3600" b="1" u="sng" dirty="0"/>
              <a:t>silver</a:t>
            </a:r>
            <a:r>
              <a:rPr lang="en-US" sz="3600" dirty="0"/>
              <a:t> </a:t>
            </a:r>
            <a:r>
              <a:rPr lang="en-US" sz="3600" dirty="0" err="1"/>
              <a:t>coloured</a:t>
            </a:r>
            <a:r>
              <a:rPr lang="en-US" sz="3600" dirty="0"/>
              <a:t>, </a:t>
            </a:r>
            <a:r>
              <a:rPr lang="en-US" sz="3600" b="1" u="sng" dirty="0"/>
              <a:t>low</a:t>
            </a:r>
            <a:r>
              <a:rPr lang="en-US" sz="3600" dirty="0"/>
              <a:t> </a:t>
            </a:r>
            <a:r>
              <a:rPr lang="en-US" sz="3600" b="1" u="sng" dirty="0"/>
              <a:t>melting</a:t>
            </a:r>
            <a:r>
              <a:rPr lang="en-US" sz="3600" dirty="0"/>
              <a:t>/</a:t>
            </a:r>
            <a:r>
              <a:rPr lang="en-US" sz="3600" b="1" u="sng" dirty="0"/>
              <a:t>boiling</a:t>
            </a:r>
            <a:r>
              <a:rPr lang="en-US" sz="3600" dirty="0"/>
              <a:t> </a:t>
            </a:r>
            <a:r>
              <a:rPr lang="en-US" sz="3600" b="1" u="sng" dirty="0"/>
              <a:t>points</a:t>
            </a:r>
            <a:r>
              <a:rPr lang="en-US" sz="3600" dirty="0"/>
              <a:t>, </a:t>
            </a:r>
            <a:r>
              <a:rPr lang="en-US" sz="3600" b="1" u="sng" dirty="0"/>
              <a:t>malleable</a:t>
            </a:r>
            <a:r>
              <a:rPr lang="en-US" sz="3600" dirty="0"/>
              <a:t> (soft), </a:t>
            </a:r>
            <a:r>
              <a:rPr lang="en-US" sz="3600" b="1" u="sng" dirty="0"/>
              <a:t>low</a:t>
            </a:r>
            <a:r>
              <a:rPr lang="en-US" sz="3600" dirty="0"/>
              <a:t> </a:t>
            </a:r>
            <a:r>
              <a:rPr lang="en-US" sz="3600" b="1" u="sng" dirty="0"/>
              <a:t>densities</a:t>
            </a:r>
            <a:r>
              <a:rPr lang="en-US" sz="3600" dirty="0"/>
              <a:t>, react readily with </a:t>
            </a:r>
            <a:r>
              <a:rPr lang="en-US" sz="3600" b="1" u="sng" dirty="0"/>
              <a:t>non-metals</a:t>
            </a:r>
            <a:r>
              <a:rPr lang="en-US" sz="3600" dirty="0"/>
              <a:t> (particularly </a:t>
            </a:r>
            <a:r>
              <a:rPr lang="en-US" sz="3600" b="1" u="sng" dirty="0"/>
              <a:t>halogens</a:t>
            </a:r>
            <a:r>
              <a:rPr lang="en-US" sz="3600" dirty="0"/>
              <a:t>)</a:t>
            </a:r>
          </a:p>
          <a:p>
            <a:r>
              <a:rPr lang="en-US" sz="3600" dirty="0"/>
              <a:t>All the alkali metals have </a:t>
            </a:r>
            <a:r>
              <a:rPr lang="en-US" sz="3600" b="1" u="sng" dirty="0"/>
              <a:t>1</a:t>
            </a:r>
            <a:r>
              <a:rPr lang="en-US" sz="3600" dirty="0"/>
              <a:t> electron in their outermost shell, so the preferred state is to </a:t>
            </a:r>
            <a:r>
              <a:rPr lang="en-US" sz="3600" b="1" u="sng" dirty="0"/>
              <a:t>lose</a:t>
            </a:r>
            <a:r>
              <a:rPr lang="en-US" sz="3600" dirty="0"/>
              <a:t> </a:t>
            </a:r>
            <a:r>
              <a:rPr lang="en-US" sz="3600" b="1" u="sng" dirty="0"/>
              <a:t>1</a:t>
            </a:r>
            <a:r>
              <a:rPr lang="en-US" sz="3600" dirty="0"/>
              <a:t> </a:t>
            </a:r>
            <a:r>
              <a:rPr lang="en-US" sz="3600" b="1" u="sng" dirty="0"/>
              <a:t>electron</a:t>
            </a:r>
            <a:r>
              <a:rPr lang="en-US" sz="3600" dirty="0"/>
              <a:t> to form a single positive ion, </a:t>
            </a:r>
            <a:r>
              <a:rPr lang="en-US" sz="3600" b="1" u="sng" dirty="0"/>
              <a:t>+1</a:t>
            </a:r>
            <a:r>
              <a:rPr lang="en-US" sz="3600" dirty="0"/>
              <a:t> (cation)</a:t>
            </a:r>
          </a:p>
        </p:txBody>
      </p:sp>
    </p:spTree>
    <p:extLst>
      <p:ext uri="{BB962C8B-B14F-4D97-AF65-F5344CB8AC3E}">
        <p14:creationId xmlns:p14="http://schemas.microsoft.com/office/powerpoint/2010/main" val="119030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B7CC0-9DBD-44CE-9FB3-2B10381FB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Alkali Metals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64D4E-6973-48BF-8664-7054FC6C8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hlinkClick r:id="rId2"/>
              </a:rPr>
              <a:t>Alkali metals in water - Chemical elements: properties and reactions (1/8) - YouTube</a:t>
            </a:r>
            <a:r>
              <a:rPr lang="en-US" sz="2800" dirty="0"/>
              <a:t>, </a:t>
            </a:r>
          </a:p>
          <a:p>
            <a:r>
              <a:rPr lang="en-US" sz="2800" dirty="0">
                <a:hlinkClick r:id="rId3"/>
              </a:rPr>
              <a:t>Brainiac Alkali Metals – YouTube</a:t>
            </a:r>
            <a:endParaRPr lang="en-US" sz="2800" dirty="0"/>
          </a:p>
          <a:p>
            <a:r>
              <a:rPr lang="en-US" dirty="0" err="1">
                <a:hlinkClick r:id="rId4"/>
              </a:rPr>
              <a:t>Mythbusters</a:t>
            </a:r>
            <a:r>
              <a:rPr lang="en-US" dirty="0">
                <a:hlinkClick r:id="rId4"/>
              </a:rPr>
              <a:t> - YouTube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580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engine&#10;&#10;Description automatically generated">
            <a:extLst>
              <a:ext uri="{FF2B5EF4-FFF2-40B4-BE49-F238E27FC236}">
                <a16:creationId xmlns:a16="http://schemas.microsoft.com/office/drawing/2014/main" id="{3155BAF3-729C-47B9-8029-A714A47E60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8" r="-2" b="22315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7" name="Picture 6" descr="A picture containing table, food, indoor, dessert&#10;&#10;Description automatically generated">
            <a:extLst>
              <a:ext uri="{FF2B5EF4-FFF2-40B4-BE49-F238E27FC236}">
                <a16:creationId xmlns:a16="http://schemas.microsoft.com/office/drawing/2014/main" id="{150147E3-C949-4C40-BEB2-45BA40A403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79" r="-2" b="6698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1715E2-B391-44AD-9D7D-EEBDF2DBF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en-US" sz="4000" b="1" dirty="0"/>
              <a:t>Alkaline Earth Metals (2A)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35EFF-088C-40C9-8720-363E7D169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Main elements are:  </a:t>
            </a:r>
            <a:r>
              <a:rPr lang="en-US" sz="3600" b="1" u="sng" dirty="0"/>
              <a:t>Magnesium</a:t>
            </a:r>
            <a:r>
              <a:rPr lang="en-US" sz="3600" dirty="0"/>
              <a:t> and </a:t>
            </a:r>
            <a:r>
              <a:rPr lang="en-US" sz="3600" b="1" u="sng" dirty="0"/>
              <a:t>Calcium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r>
              <a:rPr lang="en-US" sz="3600" dirty="0"/>
              <a:t>Still </a:t>
            </a:r>
            <a:r>
              <a:rPr lang="en-US" sz="3600" b="1" u="sng" dirty="0"/>
              <a:t>very</a:t>
            </a:r>
            <a:r>
              <a:rPr lang="en-US" sz="3600" dirty="0"/>
              <a:t> </a:t>
            </a:r>
            <a:r>
              <a:rPr lang="en-US" sz="3600" b="1" u="sng" dirty="0"/>
              <a:t>reactive</a:t>
            </a:r>
            <a:r>
              <a:rPr lang="en-US" sz="3600" dirty="0"/>
              <a:t> but not as much as the alkali metals</a:t>
            </a:r>
          </a:p>
        </p:txBody>
      </p:sp>
    </p:spTree>
    <p:extLst>
      <p:ext uri="{BB962C8B-B14F-4D97-AF65-F5344CB8AC3E}">
        <p14:creationId xmlns:p14="http://schemas.microsoft.com/office/powerpoint/2010/main" val="289759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DEEF1F-CEEE-4664-B811-0C92D8A8B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b="1">
                <a:solidFill>
                  <a:schemeClr val="bg1"/>
                </a:solidFill>
              </a:rPr>
              <a:t>Alkaline Earth Metals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F7317C8-CC91-42CD-B1E4-3A7B8B7A53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621877"/>
              </p:ext>
            </p:extLst>
          </p:nvPr>
        </p:nvGraphicFramePr>
        <p:xfrm>
          <a:off x="5318234" y="0"/>
          <a:ext cx="6632028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296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315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Chemical Reactivity and Chemical Families</vt:lpstr>
      <vt:lpstr>Chemical Reactivity</vt:lpstr>
      <vt:lpstr>Chemical Reactivity</vt:lpstr>
      <vt:lpstr>Chemical Families</vt:lpstr>
      <vt:lpstr>Alkali Metals</vt:lpstr>
      <vt:lpstr>Alkali Metals</vt:lpstr>
      <vt:lpstr>Alkali Metals</vt:lpstr>
      <vt:lpstr>Alkaline Earth Metals (2A)</vt:lpstr>
      <vt:lpstr>Alkaline Earth Metals</vt:lpstr>
      <vt:lpstr>Alkaline Earth Metals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Reactivity</dc:title>
  <dc:creator>Tara Nore</dc:creator>
  <cp:lastModifiedBy>Tara Nore</cp:lastModifiedBy>
  <cp:revision>11</cp:revision>
  <dcterms:created xsi:type="dcterms:W3CDTF">2021-12-14T17:42:37Z</dcterms:created>
  <dcterms:modified xsi:type="dcterms:W3CDTF">2023-01-06T19:00:43Z</dcterms:modified>
</cp:coreProperties>
</file>