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62D4-8EDE-4B0D-A586-EB41D854E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CFD47-DBD9-4962-ABD9-2228DC70F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2AC17-542B-4236-94E9-BF7BDC26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47552-1ECF-4F2D-A8A9-687FFB44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38CB7-B956-460C-8CB1-1A31A7C3A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6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8DE3A-E1C8-4828-BB8C-174BA7DD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A496A-A623-40A9-98C6-4F92B7961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27105-E7DF-48B3-BDEA-A0072A1E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B567-93D5-4D9A-AE7A-523B745F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5BAA6-83CE-424D-AA19-63EA5BAA5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3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62E83-7374-4823-A69F-44FA15D1E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71014-39AA-4866-ADC2-88E5CE237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B2376-5BD3-4CB1-B5E5-C8F2AB46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9522B-05A7-4353-9982-CC9E04EF2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95612-AE24-4C01-8F34-D27F1D7F4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F5B3-6F34-41FA-910B-E1D8D89FE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FC7E1-74C6-4FE4-AB46-601C0F551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A4E6-D9FA-4430-A48A-03C782F2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B4921-47D0-4E5F-8407-72BAB21B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643F5-92B4-42BE-81EE-29398340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4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35C9-4747-4087-91C8-A7EEE3820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E1F8E-D628-408F-9EEB-4F87882C0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406E-06AF-4F50-B17B-582C9322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2365B-3915-4FC0-8326-C891A71E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FB98B-5AD1-445F-9D24-30E99EFA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CA1EB-A058-4CA9-86CE-D06675B3B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B2735-7D4C-42DC-B959-9A762D21A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0BBAF-ED3D-4CC1-9ACE-1FFEC76E1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1E7DC-7A71-4976-A7CE-A8F05E20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87521-C4E4-4FFB-BBD6-14A72DCB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FCE92-69E9-44AA-8B1C-C5E8D9AB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2462-9ED7-4B18-A538-F1424518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8BBA4-CA93-4FD4-9C22-F337DE22C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A0FB6-0B7F-439D-8BAE-ED5423038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6EA09-B923-4A2A-96AA-65324ABEC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3CA24-B936-4A08-8152-5278D0360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08665A-114B-4C03-9340-5EAF47F5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FAB3E-D687-4679-98F2-45E43C0D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C354C1-4401-4069-B5BC-D2BD31CA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4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F9A74-A5F5-4168-B527-5D89E8FA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15D1D4-9E81-4A31-8B3A-554A032B6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7F4B5-357E-448B-99D5-F3685E1E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5E44E-764D-4BBE-AEFC-7D643A33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9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DE478-2867-4F67-B12F-9CA6CD94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D663D7-BA3D-418B-A205-EB685A0F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BCD8E-6786-4A1A-8B90-FF2587AD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9DE42-2B1D-4EFE-BB03-100055C3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EFC88-275D-456B-A63C-30ABB10B5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4E3E0-09DF-4D39-91B4-FE1C95BD1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76CE4-28CB-4C92-B0B4-25B894FC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21A4C-8B3C-4B48-8654-6BE22FD1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F34AE-80D5-4D7C-9F5B-22A86AD6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0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FA827-F4E2-4222-8936-431F16976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9363F-2995-4E3A-9E62-F33482B05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43897-B010-48A4-9EBE-59CFDE088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8F569-2639-4639-AF01-B51DB353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3E37D-5640-4F5F-A75E-0FCACF0AB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E91029-E64A-4A84-913D-B36D211D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A0035-13B6-4A17-8345-1FA068C4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D79A2-EBBE-4C79-9165-80DE434CC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2C042-66AD-485C-9B0C-273542C88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9A900-602C-40F9-9694-0CEAEF14DB92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C427F-D6BC-461F-A732-1332319B3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27B9A-9DC6-44EB-94B6-D5AD3B292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F659-ABC8-4CA6-8002-D5A7D01EF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8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1E81B-46BF-42E3-B023-7AC6A7B1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Cell Structures and Functions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D49F3A-8036-4EC5-89B7-89C8127FB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Cells are like </a:t>
            </a:r>
            <a:r>
              <a:rPr lang="en-US" sz="3200" b="1" u="sng" dirty="0"/>
              <a:t>factories</a:t>
            </a:r>
            <a:r>
              <a:rPr lang="en-US" sz="3200" dirty="0"/>
              <a:t> in which the business of </a:t>
            </a:r>
            <a:r>
              <a:rPr lang="en-US" sz="3200" b="1" u="sng" dirty="0"/>
              <a:t>life </a:t>
            </a:r>
            <a:r>
              <a:rPr lang="en-US" sz="3200" dirty="0"/>
              <a:t>is always going on</a:t>
            </a:r>
          </a:p>
          <a:p>
            <a:r>
              <a:rPr lang="en-US" sz="3200" dirty="0"/>
              <a:t>To carry out these </a:t>
            </a:r>
            <a:r>
              <a:rPr lang="en-US" sz="3200" b="1" u="sng" dirty="0"/>
              <a:t>activities</a:t>
            </a:r>
            <a:r>
              <a:rPr lang="en-US" sz="3200" dirty="0"/>
              <a:t>, cells have basic structures in common</a:t>
            </a:r>
          </a:p>
          <a:p>
            <a:pPr lvl="1"/>
            <a:r>
              <a:rPr lang="en-US" sz="2800" dirty="0"/>
              <a:t>These structures are known as </a:t>
            </a:r>
            <a:r>
              <a:rPr lang="en-US" sz="2800" b="1" u="sng" dirty="0"/>
              <a:t>organelles</a:t>
            </a:r>
          </a:p>
          <a:p>
            <a:pPr lvl="1"/>
            <a:r>
              <a:rPr lang="en-US" sz="2800" dirty="0"/>
              <a:t>Each </a:t>
            </a:r>
            <a:r>
              <a:rPr lang="en-US" sz="2800" b="1" u="sng" dirty="0"/>
              <a:t>organelle</a:t>
            </a:r>
            <a:r>
              <a:rPr lang="en-US" sz="2800" dirty="0"/>
              <a:t> has a specific role in the activities necessary for life</a:t>
            </a:r>
          </a:p>
        </p:txBody>
      </p:sp>
    </p:spTree>
    <p:extLst>
      <p:ext uri="{BB962C8B-B14F-4D97-AF65-F5344CB8AC3E}">
        <p14:creationId xmlns:p14="http://schemas.microsoft.com/office/powerpoint/2010/main" val="188431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CC15E1-2A6F-40C6-BD1C-5DC1133E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Lysosomes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85E20-17B9-435E-9F85-D992F4F4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b="1" u="sng" dirty="0"/>
              <a:t>Breakdown</a:t>
            </a:r>
            <a:r>
              <a:rPr lang="en-US" sz="3200" dirty="0"/>
              <a:t> food, wastes, and worn-out cell parts</a:t>
            </a:r>
          </a:p>
        </p:txBody>
      </p:sp>
    </p:spTree>
    <p:extLst>
      <p:ext uri="{BB962C8B-B14F-4D97-AF65-F5344CB8AC3E}">
        <p14:creationId xmlns:p14="http://schemas.microsoft.com/office/powerpoint/2010/main" val="402113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EEE01-F663-4951-8935-0312B46C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Cell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9F91A-ECD7-4355-8DF3-C8592C297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Only found in</a:t>
            </a:r>
            <a:r>
              <a:rPr lang="en-US" b="1" u="sng" dirty="0"/>
              <a:t> plant </a:t>
            </a:r>
            <a:r>
              <a:rPr lang="en-US" dirty="0"/>
              <a:t>cells, </a:t>
            </a:r>
            <a:r>
              <a:rPr lang="en-US" b="1" u="sng" dirty="0"/>
              <a:t>fungi</a:t>
            </a:r>
            <a:r>
              <a:rPr lang="en-US" dirty="0"/>
              <a:t>, and some </a:t>
            </a:r>
            <a:r>
              <a:rPr lang="en-US" b="1" u="sng" dirty="0"/>
              <a:t>unicellular </a:t>
            </a:r>
            <a:r>
              <a:rPr lang="en-US" dirty="0"/>
              <a:t>organisms</a:t>
            </a:r>
          </a:p>
          <a:p>
            <a:r>
              <a:rPr lang="en-US" dirty="0"/>
              <a:t>Located just outside the </a:t>
            </a:r>
            <a:r>
              <a:rPr lang="en-US" b="1" u="sng" dirty="0"/>
              <a:t>cell membrane</a:t>
            </a:r>
          </a:p>
          <a:p>
            <a:r>
              <a:rPr lang="en-US" dirty="0"/>
              <a:t>Thick and </a:t>
            </a:r>
            <a:r>
              <a:rPr lang="en-US" b="1" u="sng" dirty="0"/>
              <a:t>rigid</a:t>
            </a:r>
            <a:r>
              <a:rPr lang="en-US" dirty="0"/>
              <a:t> and made mostly of a tough material called </a:t>
            </a:r>
            <a:r>
              <a:rPr lang="en-US" b="1" u="sng" dirty="0"/>
              <a:t>cellulose</a:t>
            </a:r>
          </a:p>
          <a:p>
            <a:r>
              <a:rPr lang="en-US" dirty="0"/>
              <a:t>Provides </a:t>
            </a:r>
            <a:r>
              <a:rPr lang="en-US" b="1" u="sng" dirty="0"/>
              <a:t>support</a:t>
            </a:r>
            <a:r>
              <a:rPr lang="en-US" dirty="0"/>
              <a:t> for the cell</a:t>
            </a:r>
          </a:p>
        </p:txBody>
      </p:sp>
      <p:pic>
        <p:nvPicPr>
          <p:cNvPr id="11" name="Picture 4" descr="Cross-section of a plant stem under a microscope">
            <a:extLst>
              <a:ext uri="{FF2B5EF4-FFF2-40B4-BE49-F238E27FC236}">
                <a16:creationId xmlns:a16="http://schemas.microsoft.com/office/drawing/2014/main" id="{9D03BBC6-8719-A58E-A1E4-F4D9F701D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51" r="2282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6AAB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9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FEC9E-3BDB-49A6-9EFF-CBAA05FD5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Chloroplasts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DC39B-31B4-4E29-BF9E-DAE6B0453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Only found in </a:t>
            </a:r>
            <a:r>
              <a:rPr lang="en-US" b="1" u="sng" dirty="0"/>
              <a:t>plants</a:t>
            </a:r>
            <a:r>
              <a:rPr lang="en-US" dirty="0"/>
              <a:t> and some unicellular organisms; not in </a:t>
            </a:r>
            <a:r>
              <a:rPr lang="en-US" b="1" u="sng" dirty="0"/>
              <a:t>animal </a:t>
            </a:r>
            <a:r>
              <a:rPr lang="en-US" dirty="0"/>
              <a:t>cells</a:t>
            </a:r>
          </a:p>
          <a:p>
            <a:r>
              <a:rPr lang="en-US" dirty="0"/>
              <a:t>Contain the green pigment </a:t>
            </a:r>
            <a:r>
              <a:rPr lang="en-US" b="1" u="sng" dirty="0"/>
              <a:t>chlorophyll</a:t>
            </a:r>
            <a:r>
              <a:rPr lang="en-US" dirty="0"/>
              <a:t>, which absorbs </a:t>
            </a:r>
            <a:r>
              <a:rPr lang="en-US" b="1" u="sng" dirty="0"/>
              <a:t>sunlight</a:t>
            </a:r>
          </a:p>
          <a:p>
            <a:r>
              <a:rPr lang="en-US" dirty="0"/>
              <a:t>Is where </a:t>
            </a:r>
            <a:r>
              <a:rPr lang="en-US" b="1" u="sng" dirty="0"/>
              <a:t>photosynthesis</a:t>
            </a:r>
            <a:r>
              <a:rPr lang="en-US" dirty="0"/>
              <a:t> takes place (i.e. convert light energy to usable chemical energy)</a:t>
            </a:r>
          </a:p>
        </p:txBody>
      </p:sp>
      <p:pic>
        <p:nvPicPr>
          <p:cNvPr id="5" name="Picture 4" descr="Microscopic view of algae">
            <a:extLst>
              <a:ext uri="{FF2B5EF4-FFF2-40B4-BE49-F238E27FC236}">
                <a16:creationId xmlns:a16="http://schemas.microsoft.com/office/drawing/2014/main" id="{6FAB9BCD-B0E9-AF3C-EFA9-2E5621FB84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80" r="662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DC1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8270-F742-40D2-B109-38389869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Cell Membrane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F537-B454-4269-83AB-AD2339D32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Surrounds</a:t>
            </a:r>
            <a:r>
              <a:rPr lang="en-US" sz="3200" dirty="0"/>
              <a:t> and </a:t>
            </a:r>
            <a:r>
              <a:rPr lang="en-US" sz="3200" b="1" u="sng" dirty="0"/>
              <a:t>protects</a:t>
            </a:r>
            <a:r>
              <a:rPr lang="en-US" sz="3200" dirty="0"/>
              <a:t> the contents of the cell</a:t>
            </a:r>
          </a:p>
          <a:p>
            <a:r>
              <a:rPr lang="en-US" sz="3200" dirty="0"/>
              <a:t>Is </a:t>
            </a:r>
            <a:r>
              <a:rPr lang="en-US" sz="3200" b="1" u="sng" dirty="0"/>
              <a:t>selectively permeable</a:t>
            </a:r>
            <a:r>
              <a:rPr lang="en-US" sz="3200" dirty="0"/>
              <a:t>, meaning it controls the movement of materials into and out of the cell</a:t>
            </a:r>
          </a:p>
        </p:txBody>
      </p:sp>
      <p:pic>
        <p:nvPicPr>
          <p:cNvPr id="5" name="Picture 4" descr="Microscopic view of cells">
            <a:extLst>
              <a:ext uri="{FF2B5EF4-FFF2-40B4-BE49-F238E27FC236}">
                <a16:creationId xmlns:a16="http://schemas.microsoft.com/office/drawing/2014/main" id="{8C904CC2-3A3B-7393-961D-D2D468518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3" r="3406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8A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8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4C53-0D80-40C1-B76C-417A754B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Cytoplasm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7CAEC-5DEE-4A3C-9C42-A0767F58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Jelly like </a:t>
            </a:r>
            <a:r>
              <a:rPr lang="en-US" sz="3200" dirty="0"/>
              <a:t>substance that fills up the cell</a:t>
            </a:r>
          </a:p>
          <a:p>
            <a:r>
              <a:rPr lang="en-US" sz="3200" b="1" u="sng" dirty="0"/>
              <a:t>Supports </a:t>
            </a:r>
            <a:r>
              <a:rPr lang="en-US" sz="3200" dirty="0"/>
              <a:t>the cell structures</a:t>
            </a:r>
          </a:p>
          <a:p>
            <a:r>
              <a:rPr lang="en-US" sz="3200" dirty="0"/>
              <a:t>Because it is fluid and constantly moving like blood, it </a:t>
            </a:r>
            <a:r>
              <a:rPr lang="en-US" sz="3200" b="1" u="sng" dirty="0"/>
              <a:t>distributes</a:t>
            </a:r>
            <a:r>
              <a:rPr lang="en-US" sz="3200" dirty="0"/>
              <a:t> materials such as oxygen and food to different parts of the cell</a:t>
            </a:r>
          </a:p>
        </p:txBody>
      </p:sp>
      <p:pic>
        <p:nvPicPr>
          <p:cNvPr id="5" name="Picture 4" descr="Microscopic view of cells">
            <a:extLst>
              <a:ext uri="{FF2B5EF4-FFF2-40B4-BE49-F238E27FC236}">
                <a16:creationId xmlns:a16="http://schemas.microsoft.com/office/drawing/2014/main" id="{B8E5DDBA-1B94-9726-7D42-D14BEB4A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2" r="2745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1B4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2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D206D-C16C-4CEE-921B-5B11253F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Nucleus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4E49-4F31-46EA-8459-8FA9056E7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b="1" u="sng" dirty="0"/>
              <a:t>Largest </a:t>
            </a:r>
            <a:r>
              <a:rPr lang="en-US" sz="3200" dirty="0"/>
              <a:t>organelle</a:t>
            </a:r>
          </a:p>
          <a:p>
            <a:r>
              <a:rPr lang="en-US" sz="3200" b="1" u="sng" dirty="0"/>
              <a:t>Controls</a:t>
            </a:r>
            <a:r>
              <a:rPr lang="en-US" sz="3200" dirty="0"/>
              <a:t> the cell’s activity (control </a:t>
            </a:r>
            <a:r>
              <a:rPr lang="en-US" sz="3200" dirty="0" err="1"/>
              <a:t>centre</a:t>
            </a:r>
            <a:r>
              <a:rPr lang="en-US" sz="3200" dirty="0"/>
              <a:t>)</a:t>
            </a:r>
          </a:p>
          <a:p>
            <a:r>
              <a:rPr lang="en-US" sz="3200" dirty="0"/>
              <a:t>Contains </a:t>
            </a:r>
            <a:r>
              <a:rPr lang="en-US" sz="3200" b="1" u="sng" dirty="0"/>
              <a:t>chromosomes </a:t>
            </a:r>
            <a:r>
              <a:rPr lang="en-US" sz="3200" dirty="0"/>
              <a:t>(DNA), genetic material that directs a cell’s growth</a:t>
            </a:r>
          </a:p>
          <a:p>
            <a:r>
              <a:rPr lang="en-US" sz="3200" dirty="0"/>
              <a:t>Surrounded by a </a:t>
            </a:r>
            <a:r>
              <a:rPr lang="en-US" sz="3200" b="1" u="sng" dirty="0"/>
              <a:t>nuclear membrane</a:t>
            </a:r>
          </a:p>
          <a:p>
            <a:r>
              <a:rPr lang="en-US" sz="3200" dirty="0"/>
              <a:t>Contains the </a:t>
            </a:r>
            <a:r>
              <a:rPr lang="en-US" sz="3200" b="1" u="sng" dirty="0"/>
              <a:t>nucleolus</a:t>
            </a:r>
            <a:r>
              <a:rPr lang="en-US" sz="3200" dirty="0"/>
              <a:t> – it makes ribosome parts</a:t>
            </a:r>
          </a:p>
        </p:txBody>
      </p:sp>
    </p:spTree>
    <p:extLst>
      <p:ext uri="{BB962C8B-B14F-4D97-AF65-F5344CB8AC3E}">
        <p14:creationId xmlns:p14="http://schemas.microsoft.com/office/powerpoint/2010/main" val="38901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DEAF7-6990-449D-BFD2-1E73FB23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Vacuoles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703E5-1BB4-48E0-9002-FBA0F7A1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b="1" u="sng" dirty="0"/>
              <a:t>Storage places </a:t>
            </a:r>
            <a:r>
              <a:rPr lang="en-US" sz="3200" dirty="0"/>
              <a:t>for extra food, water, wastes, and other substances the cell cannot use right away</a:t>
            </a:r>
          </a:p>
          <a:p>
            <a:r>
              <a:rPr lang="en-US" sz="3200" dirty="0"/>
              <a:t>Animal cells have </a:t>
            </a:r>
            <a:r>
              <a:rPr lang="en-US" sz="3200" b="1" u="sng" dirty="0"/>
              <a:t>many small </a:t>
            </a:r>
            <a:r>
              <a:rPr lang="en-US" sz="3200" dirty="0"/>
              <a:t>vacuoles, plants have </a:t>
            </a:r>
            <a:r>
              <a:rPr lang="en-US" sz="3200" b="1" u="sng" dirty="0"/>
              <a:t>one large </a:t>
            </a:r>
            <a:r>
              <a:rPr lang="en-US" sz="3200" dirty="0"/>
              <a:t>central vacuole</a:t>
            </a:r>
          </a:p>
        </p:txBody>
      </p:sp>
    </p:spTree>
    <p:extLst>
      <p:ext uri="{BB962C8B-B14F-4D97-AF65-F5344CB8AC3E}">
        <p14:creationId xmlns:p14="http://schemas.microsoft.com/office/powerpoint/2010/main" val="411750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B6BB5-D3E8-40B9-8B80-7EA09E1E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Ribosomes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E06CF-F884-4492-BCCA-FE8AB8BA9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Make </a:t>
            </a:r>
            <a:r>
              <a:rPr lang="en-US" sz="3200" b="1" u="sng" dirty="0"/>
              <a:t>proteins</a:t>
            </a:r>
          </a:p>
          <a:p>
            <a:r>
              <a:rPr lang="en-US" sz="3200" dirty="0"/>
              <a:t>Can be found in the </a:t>
            </a:r>
            <a:r>
              <a:rPr lang="en-US" sz="3200" b="1" u="sng" dirty="0"/>
              <a:t>cytoplasm</a:t>
            </a:r>
            <a:r>
              <a:rPr lang="en-US" sz="3200" dirty="0"/>
              <a:t> or attached to the </a:t>
            </a:r>
            <a:r>
              <a:rPr lang="en-US" sz="3200" b="1" u="sng" dirty="0"/>
              <a:t>endoplasmic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308943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B663B-3930-4FF9-A1FC-ECF307A81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Endoplasmic Reticulum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6EB9C-6AB6-4994-A9D5-505FA253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Folded membrane that forms a system of </a:t>
            </a:r>
            <a:r>
              <a:rPr lang="en-US" sz="3200" b="1" u="sng" dirty="0"/>
              <a:t>canals</a:t>
            </a:r>
            <a:r>
              <a:rPr lang="en-US" sz="3200" dirty="0"/>
              <a:t> within the </a:t>
            </a:r>
            <a:r>
              <a:rPr lang="en-US" sz="3200" b="1" u="sng" dirty="0"/>
              <a:t>cytoplasm</a:t>
            </a:r>
          </a:p>
          <a:p>
            <a:r>
              <a:rPr lang="en-US" sz="3200" dirty="0"/>
              <a:t>Materials are </a:t>
            </a:r>
            <a:r>
              <a:rPr lang="en-US" sz="3200" b="1" u="sng" dirty="0"/>
              <a:t>transported</a:t>
            </a:r>
            <a:r>
              <a:rPr lang="en-US" sz="3200" dirty="0"/>
              <a:t> through these canals to different parts of the cell or to outside of the cell.</a:t>
            </a:r>
          </a:p>
          <a:p>
            <a:r>
              <a:rPr lang="en-US" sz="3200" dirty="0"/>
              <a:t>Some of the </a:t>
            </a:r>
            <a:r>
              <a:rPr lang="en-US" sz="3200" b="1" u="sng" dirty="0"/>
              <a:t>ribosomes</a:t>
            </a:r>
            <a:r>
              <a:rPr lang="en-US" sz="3200" dirty="0"/>
              <a:t> are attached to the endoplasmic reticulum</a:t>
            </a:r>
          </a:p>
        </p:txBody>
      </p:sp>
    </p:spTree>
    <p:extLst>
      <p:ext uri="{BB962C8B-B14F-4D97-AF65-F5344CB8AC3E}">
        <p14:creationId xmlns:p14="http://schemas.microsoft.com/office/powerpoint/2010/main" val="370577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D3F47-213E-4827-94C0-63BAB1A05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Mitochondria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89774-D7B8-4F45-8D16-13960150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Transform </a:t>
            </a:r>
            <a:r>
              <a:rPr lang="en-US" sz="3200" b="1" u="sng" dirty="0"/>
              <a:t>energy</a:t>
            </a:r>
          </a:p>
          <a:p>
            <a:r>
              <a:rPr lang="en-US" sz="3200" b="1" u="sng" dirty="0"/>
              <a:t>Powerhouse </a:t>
            </a:r>
            <a:r>
              <a:rPr lang="en-US" sz="3200" dirty="0"/>
              <a:t>of the cell</a:t>
            </a:r>
          </a:p>
          <a:p>
            <a:r>
              <a:rPr lang="en-US" sz="3200" dirty="0"/>
              <a:t>Breakdown food to release </a:t>
            </a:r>
            <a:r>
              <a:rPr lang="en-US" sz="3200" b="1" u="sng" dirty="0"/>
              <a:t>energy</a:t>
            </a:r>
            <a:r>
              <a:rPr lang="en-US" sz="3200" dirty="0"/>
              <a:t> for the cell’s activities</a:t>
            </a:r>
          </a:p>
        </p:txBody>
      </p:sp>
    </p:spTree>
    <p:extLst>
      <p:ext uri="{BB962C8B-B14F-4D97-AF65-F5344CB8AC3E}">
        <p14:creationId xmlns:p14="http://schemas.microsoft.com/office/powerpoint/2010/main" val="2284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BDFFB-281F-45D4-9C0A-17ABA2AC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Golgi Bodies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EEA5A-4C96-45C3-B3C2-57BB745D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200" b="1" u="sng" dirty="0"/>
              <a:t>Package</a:t>
            </a:r>
            <a:r>
              <a:rPr lang="en-US" sz="3200" dirty="0"/>
              <a:t> useful materials, such as </a:t>
            </a:r>
            <a:r>
              <a:rPr lang="en-US" sz="3200" b="1" u="sng" dirty="0"/>
              <a:t>proteins </a:t>
            </a:r>
            <a:r>
              <a:rPr lang="en-US" sz="3200" dirty="0"/>
              <a:t>and </a:t>
            </a:r>
            <a:r>
              <a:rPr lang="en-US" sz="3200" b="1" u="sng" dirty="0"/>
              <a:t>lipids</a:t>
            </a:r>
            <a:r>
              <a:rPr lang="en-US" sz="3200" dirty="0"/>
              <a:t>, and secrete them to the outside of the cell for use elsewhere in the organism</a:t>
            </a:r>
          </a:p>
        </p:txBody>
      </p:sp>
    </p:spTree>
    <p:extLst>
      <p:ext uri="{BB962C8B-B14F-4D97-AF65-F5344CB8AC3E}">
        <p14:creationId xmlns:p14="http://schemas.microsoft.com/office/powerpoint/2010/main" val="11198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369</Words>
  <Application>Microsoft Office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Cell Structures and Functions</vt:lpstr>
      <vt:lpstr>Cell Membrane</vt:lpstr>
      <vt:lpstr>Cytoplasm</vt:lpstr>
      <vt:lpstr>Nucleus</vt:lpstr>
      <vt:lpstr>Vacuoles</vt:lpstr>
      <vt:lpstr>Ribosomes</vt:lpstr>
      <vt:lpstr>Endoplasmic Reticulum</vt:lpstr>
      <vt:lpstr>Mitochondria</vt:lpstr>
      <vt:lpstr>Golgi Bodies</vt:lpstr>
      <vt:lpstr>Lysosomes</vt:lpstr>
      <vt:lpstr>Cell Wall</vt:lpstr>
      <vt:lpstr>Chloroplasts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Structures and Functions</dc:title>
  <dc:creator>Tara Nore</dc:creator>
  <cp:lastModifiedBy>Tara Nore</cp:lastModifiedBy>
  <cp:revision>4</cp:revision>
  <dcterms:created xsi:type="dcterms:W3CDTF">2021-09-13T10:57:42Z</dcterms:created>
  <dcterms:modified xsi:type="dcterms:W3CDTF">2022-09-12T11:42:40Z</dcterms:modified>
</cp:coreProperties>
</file>