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57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25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70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92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96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0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63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56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76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95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25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6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IpcCyuypz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D648B593-4D26-414A-B497-8661DD14C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2716" b="3641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2CD9B9-5207-45BF-AD86-06EBADA8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2271449"/>
            <a:ext cx="9679449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i="0" kern="1200" cap="all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Asexual Reproduction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FA3A06-9465-4D85-ACDB-A90D0F6C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275" y="5098254"/>
            <a:ext cx="9679449" cy="7502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68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D6F30-C432-422B-AE93-10971F09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Asexual Reproduction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DB9BC-DA04-4D55-8ED9-78280D58D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Asexual reproduction is </a:t>
            </a:r>
            <a:r>
              <a:rPr lang="en-US" sz="3600" b="1" u="sng" dirty="0"/>
              <a:t>reproduction</a:t>
            </a:r>
            <a:r>
              <a:rPr lang="en-US" sz="3600" dirty="0"/>
              <a:t> that involves only </a:t>
            </a:r>
            <a:r>
              <a:rPr lang="en-US" sz="3600" b="1" u="sng" dirty="0"/>
              <a:t>1 </a:t>
            </a:r>
            <a:r>
              <a:rPr lang="en-US" sz="3600" dirty="0"/>
              <a:t>parent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892CD09-5ADF-4477-ACD7-C61E6E652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54" y="2620153"/>
            <a:ext cx="3785462" cy="355681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5A62DA4-ECC6-4732-AC84-EAD1A7063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74" y="3279214"/>
            <a:ext cx="5068007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0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358D-E828-4F97-B5CD-FBB97C28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Asexual Reproduction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F9B0E-BB4B-4EFD-844F-0DC2BB024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All of the </a:t>
            </a:r>
            <a:r>
              <a:rPr lang="en-US" sz="3600" b="1" u="sng" dirty="0"/>
              <a:t>offspring</a:t>
            </a:r>
            <a:r>
              <a:rPr lang="en-US" sz="3600" dirty="0"/>
              <a:t> that are produced are genetically </a:t>
            </a:r>
            <a:r>
              <a:rPr lang="en-US" sz="3600" b="1" u="sng" dirty="0"/>
              <a:t>identical</a:t>
            </a:r>
            <a:r>
              <a:rPr lang="en-US" sz="3600" dirty="0"/>
              <a:t> to the </a:t>
            </a:r>
            <a:r>
              <a:rPr lang="en-US" sz="3600" b="1" u="sng" dirty="0"/>
              <a:t>parent</a:t>
            </a:r>
            <a:r>
              <a:rPr lang="en-US" sz="3600" dirty="0"/>
              <a:t> because the parent makes an </a:t>
            </a:r>
            <a:r>
              <a:rPr lang="en-US" sz="3600" b="1" u="sng" dirty="0"/>
              <a:t>exact </a:t>
            </a:r>
            <a:r>
              <a:rPr lang="en-US" sz="3600" dirty="0"/>
              <a:t>copy of itself</a:t>
            </a:r>
          </a:p>
          <a:p>
            <a:pPr lvl="1"/>
            <a:r>
              <a:rPr lang="en-US" sz="3600" dirty="0"/>
              <a:t>i.e. the offspring is a </a:t>
            </a:r>
            <a:r>
              <a:rPr lang="en-US" sz="3600" b="1" u="sng" dirty="0"/>
              <a:t>clone</a:t>
            </a:r>
            <a:r>
              <a:rPr lang="en-US" sz="3600" dirty="0"/>
              <a:t> of the </a:t>
            </a:r>
            <a:r>
              <a:rPr lang="en-US" sz="3600" b="1" u="sng" dirty="0"/>
              <a:t>parent</a:t>
            </a:r>
          </a:p>
        </p:txBody>
      </p:sp>
      <p:pic>
        <p:nvPicPr>
          <p:cNvPr id="5" name="Picture 4" descr="A sheep standing in a pen&#10;&#10;Description automatically generated with low confidence">
            <a:extLst>
              <a:ext uri="{FF2B5EF4-FFF2-40B4-BE49-F238E27FC236}">
                <a16:creationId xmlns:a16="http://schemas.microsoft.com/office/drawing/2014/main" id="{2BB8C899-5D52-40BC-B45B-237B177D4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63" y="4001294"/>
            <a:ext cx="2724274" cy="278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0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69AC-5959-48C3-A07A-8D52F24A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Asexual Reproduction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E073A-8E66-4E80-9609-18B1E816F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 some cases, </a:t>
            </a:r>
            <a:r>
              <a:rPr lang="en-US" sz="3600" b="1" u="sng" dirty="0"/>
              <a:t>asexual</a:t>
            </a:r>
            <a:r>
              <a:rPr lang="en-US" sz="3600" dirty="0"/>
              <a:t> reproduction can produce </a:t>
            </a:r>
            <a:r>
              <a:rPr lang="en-US" sz="3600" b="1" u="sng" dirty="0"/>
              <a:t>a lot </a:t>
            </a:r>
            <a:r>
              <a:rPr lang="en-US" sz="3600" dirty="0"/>
              <a:t>of identical individuals quickly</a:t>
            </a:r>
          </a:p>
          <a:p>
            <a:pPr lvl="1"/>
            <a:r>
              <a:rPr lang="en-US" sz="3600" dirty="0"/>
              <a:t>E.g. in a </a:t>
            </a:r>
            <a:r>
              <a:rPr lang="en-US" sz="3600" b="1" u="sng" dirty="0"/>
              <a:t>12</a:t>
            </a:r>
            <a:r>
              <a:rPr lang="en-US" sz="3600" dirty="0"/>
              <a:t> hour period a single </a:t>
            </a:r>
            <a:r>
              <a:rPr lang="en-US" sz="3600" b="1" u="sng" dirty="0"/>
              <a:t>bacterium</a:t>
            </a:r>
            <a:r>
              <a:rPr lang="en-US" sz="3600" dirty="0"/>
              <a:t> can divide to produce </a:t>
            </a:r>
            <a:r>
              <a:rPr lang="en-US" sz="3600" b="1" u="sng" dirty="0"/>
              <a:t>millions of </a:t>
            </a:r>
            <a:r>
              <a:rPr lang="en-US" sz="3600" dirty="0"/>
              <a:t>copies of itself</a:t>
            </a:r>
          </a:p>
          <a:p>
            <a:pPr lvl="1"/>
            <a:r>
              <a:rPr lang="en-US" sz="3600" dirty="0">
                <a:hlinkClick r:id="rId2"/>
              </a:rPr>
              <a:t>https://www.youtube.com/watch?v=KIpcCyuypzg</a:t>
            </a:r>
            <a:endParaRPr lang="en-US" sz="3600" dirty="0"/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8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445AB-D5AD-43E8-A46A-84A24DEF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Asexual Reproduction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5EAEF-4DDA-47F9-8EC8-09A4F62DF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the organism’s </a:t>
            </a:r>
            <a:r>
              <a:rPr lang="en-US" sz="3600" b="1" u="sng" dirty="0"/>
              <a:t>environment </a:t>
            </a:r>
            <a:r>
              <a:rPr lang="en-US" sz="3600" dirty="0"/>
              <a:t>doesn’t change much, this can be a huge </a:t>
            </a:r>
            <a:r>
              <a:rPr lang="en-US" sz="3600" b="1" u="sng" dirty="0"/>
              <a:t>advantage</a:t>
            </a:r>
          </a:p>
          <a:p>
            <a:r>
              <a:rPr lang="en-US" sz="3600" dirty="0"/>
              <a:t>However, it can also be a </a:t>
            </a:r>
            <a:r>
              <a:rPr lang="en-US" sz="3600" b="1" u="sng" dirty="0"/>
              <a:t>disadvantage</a:t>
            </a:r>
            <a:r>
              <a:rPr lang="en-US" sz="3600" dirty="0"/>
              <a:t> because any factor that </a:t>
            </a:r>
            <a:r>
              <a:rPr lang="en-US" sz="3600" b="1" u="sng" dirty="0"/>
              <a:t>negatively</a:t>
            </a:r>
            <a:r>
              <a:rPr lang="en-US" sz="3600" dirty="0"/>
              <a:t> affects the </a:t>
            </a:r>
            <a:r>
              <a:rPr lang="en-US" sz="3600" b="1" u="sng" dirty="0"/>
              <a:t>parent</a:t>
            </a:r>
            <a:r>
              <a:rPr lang="en-US" sz="3600" dirty="0"/>
              <a:t> will also negatively affect </a:t>
            </a:r>
            <a:r>
              <a:rPr lang="en-US" sz="3600" b="1" u="sng" dirty="0"/>
              <a:t>ALL</a:t>
            </a:r>
            <a:r>
              <a:rPr lang="en-US" sz="3600" dirty="0"/>
              <a:t> of the </a:t>
            </a:r>
            <a:r>
              <a:rPr lang="en-US" sz="3600" b="1" u="sng" dirty="0"/>
              <a:t>offspring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D20D1695-1CAB-414A-AC90-C81090C1F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91" y="4605578"/>
            <a:ext cx="1556009" cy="2252421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12B35CA8-E78D-4243-8C35-F044E198B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10" y="3660064"/>
            <a:ext cx="3615690" cy="36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06AE-1C87-4FF1-BC2A-37834AC8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Asexual Reproduction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6130F-31DC-4FF5-8B4D-51FEB4EDE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Here are some specific types of asexual reproduction that we will be looking at more closely:</a:t>
            </a:r>
          </a:p>
          <a:p>
            <a:pPr lvl="1"/>
            <a:r>
              <a:rPr lang="en-US" sz="3600" dirty="0"/>
              <a:t>Binary fission</a:t>
            </a:r>
          </a:p>
          <a:p>
            <a:pPr lvl="1"/>
            <a:r>
              <a:rPr lang="en-US" sz="3600" dirty="0"/>
              <a:t>Budding</a:t>
            </a:r>
          </a:p>
          <a:p>
            <a:pPr lvl="1"/>
            <a:r>
              <a:rPr lang="en-US" sz="3600" dirty="0"/>
              <a:t>Regeneration</a:t>
            </a:r>
          </a:p>
          <a:p>
            <a:pPr lvl="1"/>
            <a:r>
              <a:rPr lang="en-US" sz="3600" dirty="0"/>
              <a:t>Spores</a:t>
            </a:r>
          </a:p>
        </p:txBody>
      </p:sp>
      <p:pic>
        <p:nvPicPr>
          <p:cNvPr id="5" name="Picture 4" descr="A close-up of a leaf&#10;&#10;Description automatically generated with medium confidence">
            <a:extLst>
              <a:ext uri="{FF2B5EF4-FFF2-40B4-BE49-F238E27FC236}">
                <a16:creationId xmlns:a16="http://schemas.microsoft.com/office/drawing/2014/main" id="{09FABF2F-91B8-4699-BDF1-AF81360BA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38" y="2840673"/>
            <a:ext cx="2206024" cy="1576388"/>
          </a:xfrm>
          <a:prstGeom prst="rect">
            <a:avLst/>
          </a:prstGeom>
        </p:spPr>
      </p:pic>
      <p:pic>
        <p:nvPicPr>
          <p:cNvPr id="9" name="Picture 8" descr="A picture containing starfish, echinoderm, invertebrate, connector&#10;&#10;Description automatically generated">
            <a:extLst>
              <a:ext uri="{FF2B5EF4-FFF2-40B4-BE49-F238E27FC236}">
                <a16:creationId xmlns:a16="http://schemas.microsoft.com/office/drawing/2014/main" id="{9DD8D2F4-7FD7-49B8-8344-BFAB4319C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69" y="3178969"/>
            <a:ext cx="3384070" cy="1494631"/>
          </a:xfrm>
          <a:prstGeom prst="rect">
            <a:avLst/>
          </a:prstGeom>
        </p:spPr>
      </p:pic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3547567B-67F8-4F5F-BBBA-B96565520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44897"/>
            <a:ext cx="2423744" cy="1352551"/>
          </a:xfrm>
          <a:prstGeom prst="rect">
            <a:avLst/>
          </a:prstGeom>
        </p:spPr>
      </p:pic>
      <p:pic>
        <p:nvPicPr>
          <p:cNvPr id="13" name="Picture 12" descr="A group of mushrooms&#10;&#10;Description automatically generated with medium confidence">
            <a:extLst>
              <a:ext uri="{FF2B5EF4-FFF2-40B4-BE49-F238E27FC236}">
                <a16:creationId xmlns:a16="http://schemas.microsoft.com/office/drawing/2014/main" id="{76141CF7-359D-4791-B66D-344A338534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0" y="5333462"/>
            <a:ext cx="2085339" cy="138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6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AA4C51-DEE5-4300-B408-82EB1103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Asexual Reproduction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1C88B-4E8E-44BB-B2AD-E3B7AB0F7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/>
              <a:t>Vegetative propagation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9A942B1-1E3E-47E3-A22C-382013273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5" y="2473537"/>
            <a:ext cx="7374255" cy="4096808"/>
          </a:xfrm>
          <a:prstGeom prst="rect">
            <a:avLst/>
          </a:prstGeom>
        </p:spPr>
      </p:pic>
      <p:pic>
        <p:nvPicPr>
          <p:cNvPr id="8" name="Picture 7" descr="A picture containing plant, fresh, vegetable&#10;&#10;Description automatically generated">
            <a:extLst>
              <a:ext uri="{FF2B5EF4-FFF2-40B4-BE49-F238E27FC236}">
                <a16:creationId xmlns:a16="http://schemas.microsoft.com/office/drawing/2014/main" id="{15223285-E3A5-4A4E-A19C-B2B466376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872" y="816928"/>
            <a:ext cx="3482763" cy="2612072"/>
          </a:xfrm>
          <a:prstGeom prst="rect">
            <a:avLst/>
          </a:prstGeom>
        </p:spPr>
      </p:pic>
      <p:pic>
        <p:nvPicPr>
          <p:cNvPr id="10" name="Picture 9" descr="A forest of trees&#10;&#10;Description automatically generated with low confidence">
            <a:extLst>
              <a:ext uri="{FF2B5EF4-FFF2-40B4-BE49-F238E27FC236}">
                <a16:creationId xmlns:a16="http://schemas.microsoft.com/office/drawing/2014/main" id="{707B253A-FE00-4E67-8B63-9CE5ED867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55" y="3838363"/>
            <a:ext cx="3363596" cy="247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167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Univers</vt:lpstr>
      <vt:lpstr>GradientVTI</vt:lpstr>
      <vt:lpstr>Asexual Reproduction</vt:lpstr>
      <vt:lpstr>Asexual Reproduction</vt:lpstr>
      <vt:lpstr>Asexual Reproduction</vt:lpstr>
      <vt:lpstr>Asexual Reproduction</vt:lpstr>
      <vt:lpstr>Asexual Reproduction</vt:lpstr>
      <vt:lpstr>Asexual Reproduction</vt:lpstr>
      <vt:lpstr>Asexual Reproduction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Asexual Reproduction</dc:title>
  <dc:creator>Tara Nore</dc:creator>
  <cp:lastModifiedBy>Tara Nore</cp:lastModifiedBy>
  <cp:revision>3</cp:revision>
  <dcterms:created xsi:type="dcterms:W3CDTF">2021-10-03T16:42:23Z</dcterms:created>
  <dcterms:modified xsi:type="dcterms:W3CDTF">2021-10-03T20:43:04Z</dcterms:modified>
</cp:coreProperties>
</file>