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5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6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02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3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5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5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4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8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CE7906-4EEA-4E26-984B-A825AA7CFE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A989-9651-47C2-9F46-B2F8A1B0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9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12FC9-EA5C-681D-05AA-088F8B57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5967" y="1325880"/>
            <a:ext cx="4158334" cy="30665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>
                <a:solidFill>
                  <a:srgbClr val="EBEBEB"/>
                </a:solidFill>
              </a:rPr>
              <a:t>A Closer Look at the Nucleus and DNA</a:t>
            </a:r>
          </a:p>
        </p:txBody>
      </p:sp>
      <p:sp>
        <p:nvSpPr>
          <p:cNvPr id="32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80AB9F5-5C14-68FE-67AE-70B8D26A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903877"/>
            <a:ext cx="5450557" cy="50497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7625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4F788-4FEC-6132-43A3-2364D72A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Nucleus and DNA</a:t>
            </a:r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39E322F-CC99-F971-357A-2DFE252F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02" y="647698"/>
            <a:ext cx="3309747" cy="5562601"/>
          </a:xfrm>
          <a:prstGeom prst="rect">
            <a:avLst/>
          </a:prstGeom>
          <a:effectLst/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66D60-9556-F452-0AA3-C56CBFEA5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798320"/>
            <a:ext cx="6188189" cy="44254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nucleus is the organelle that contains the cell’s DNA – </a:t>
            </a:r>
            <a:r>
              <a:rPr lang="en-US" sz="4000" b="1" u="sng" dirty="0">
                <a:solidFill>
                  <a:srgbClr val="FFFFFF"/>
                </a:solidFill>
              </a:rPr>
              <a:t>deoxyribonucleic acid </a:t>
            </a:r>
            <a:r>
              <a:rPr lang="en-US" sz="4000" dirty="0">
                <a:solidFill>
                  <a:srgbClr val="FFFFFF"/>
                </a:solidFill>
              </a:rPr>
              <a:t>(i.e. genetic material)</a:t>
            </a:r>
          </a:p>
        </p:txBody>
      </p:sp>
    </p:spTree>
    <p:extLst>
      <p:ext uri="{BB962C8B-B14F-4D97-AF65-F5344CB8AC3E}">
        <p14:creationId xmlns:p14="http://schemas.microsoft.com/office/powerpoint/2010/main" val="158124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275FE-85DD-3D22-67BC-D49D4893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Nucleus and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0D8E-3B7D-2D21-E0E9-A1D52C5F6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727200"/>
            <a:ext cx="6188189" cy="449661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DNA is a </a:t>
            </a:r>
            <a:r>
              <a:rPr lang="en-US" sz="3600" b="1" u="sng" dirty="0">
                <a:solidFill>
                  <a:srgbClr val="FFFFFF"/>
                </a:solidFill>
              </a:rPr>
              <a:t>long</a:t>
            </a:r>
            <a:r>
              <a:rPr lang="en-US" sz="3600" dirty="0">
                <a:solidFill>
                  <a:srgbClr val="FFFFFF"/>
                </a:solidFill>
              </a:rPr>
              <a:t> molecule that holds all of the cell’s </a:t>
            </a:r>
            <a:r>
              <a:rPr lang="en-US" sz="3600" b="1" u="sng" dirty="0">
                <a:solidFill>
                  <a:srgbClr val="FFFFFF"/>
                </a:solidFill>
              </a:rPr>
              <a:t>instructions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Its shape is described as a </a:t>
            </a:r>
            <a:r>
              <a:rPr lang="en-US" sz="3600" b="1" u="sng" dirty="0">
                <a:solidFill>
                  <a:srgbClr val="FFFFFF"/>
                </a:solidFill>
              </a:rPr>
              <a:t>double helix </a:t>
            </a:r>
            <a:r>
              <a:rPr lang="en-US" sz="3600" dirty="0">
                <a:solidFill>
                  <a:srgbClr val="FFFFFF"/>
                </a:solidFill>
              </a:rPr>
              <a:t>(twisted ladder)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18BB4133-5D39-1196-3CB4-37195D2BC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5" r="25067" b="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86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6D8F4E-D7C8-3244-2780-3CA3EB7F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267240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Nucleus and DNA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3559D-0D1E-9C40-3FC2-C6619A48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54651"/>
            <a:ext cx="6583119" cy="470997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DNA holds all the </a:t>
            </a:r>
            <a:r>
              <a:rPr lang="en-US" sz="3200" b="1" u="sng" dirty="0">
                <a:solidFill>
                  <a:srgbClr val="FFFFFF"/>
                </a:solidFill>
              </a:rPr>
              <a:t>instructions</a:t>
            </a:r>
            <a:r>
              <a:rPr lang="en-US" sz="3200" dirty="0">
                <a:solidFill>
                  <a:srgbClr val="FFFFFF"/>
                </a:solidFill>
              </a:rPr>
              <a:t> for making the substances that </a:t>
            </a:r>
            <a:r>
              <a:rPr lang="en-US" sz="3200" b="1" u="sng" dirty="0">
                <a:solidFill>
                  <a:srgbClr val="FFFFFF"/>
                </a:solidFill>
              </a:rPr>
              <a:t>build</a:t>
            </a:r>
            <a:r>
              <a:rPr lang="en-US" sz="3200" dirty="0">
                <a:solidFill>
                  <a:srgbClr val="FFFFFF"/>
                </a:solidFill>
              </a:rPr>
              <a:t> the cell and make it </a:t>
            </a:r>
            <a:r>
              <a:rPr lang="en-US" sz="3200" b="1" u="sng" dirty="0">
                <a:solidFill>
                  <a:srgbClr val="FFFFFF"/>
                </a:solidFill>
              </a:rPr>
              <a:t>work</a:t>
            </a:r>
          </a:p>
          <a:p>
            <a:r>
              <a:rPr lang="en-US" sz="3200" dirty="0">
                <a:solidFill>
                  <a:srgbClr val="FFFFFF"/>
                </a:solidFill>
              </a:rPr>
              <a:t>Unless you have an </a:t>
            </a:r>
            <a:r>
              <a:rPr lang="en-US" sz="3200" b="1" u="sng" dirty="0">
                <a:solidFill>
                  <a:srgbClr val="FFFFFF"/>
                </a:solidFill>
              </a:rPr>
              <a:t>identical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b="1" u="sng" dirty="0">
                <a:solidFill>
                  <a:srgbClr val="FFFFFF"/>
                </a:solidFill>
              </a:rPr>
              <a:t>twin</a:t>
            </a:r>
            <a:r>
              <a:rPr lang="en-US" sz="3200" dirty="0">
                <a:solidFill>
                  <a:srgbClr val="FFFFFF"/>
                </a:solidFill>
              </a:rPr>
              <a:t>, your DNA is </a:t>
            </a:r>
            <a:r>
              <a:rPr lang="en-US" sz="3200" b="1" u="sng" dirty="0">
                <a:solidFill>
                  <a:srgbClr val="FFFFFF"/>
                </a:solidFill>
              </a:rPr>
              <a:t>unique</a:t>
            </a:r>
            <a:r>
              <a:rPr lang="en-US" sz="3200" dirty="0">
                <a:solidFill>
                  <a:srgbClr val="FFFFFF"/>
                </a:solidFill>
              </a:rPr>
              <a:t>, meaning no one else’s DNA is exactly like yours.</a:t>
            </a:r>
          </a:p>
          <a:p>
            <a:pPr lvl="1"/>
            <a:r>
              <a:rPr lang="en-US" sz="3200" b="1" u="sng" dirty="0">
                <a:solidFill>
                  <a:srgbClr val="FFFFFF"/>
                </a:solidFill>
              </a:rPr>
              <a:t>Police</a:t>
            </a:r>
            <a:r>
              <a:rPr lang="en-US" sz="3200" u="sng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use this to help solve </a:t>
            </a:r>
            <a:r>
              <a:rPr lang="en-US" sz="3200" b="1" u="sng" dirty="0">
                <a:solidFill>
                  <a:srgbClr val="FFFFFF"/>
                </a:solidFill>
              </a:rPr>
              <a:t>crimes</a:t>
            </a:r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baby, indoor, high&#10;&#10;Description automatically generated">
            <a:extLst>
              <a:ext uri="{FF2B5EF4-FFF2-40B4-BE49-F238E27FC236}">
                <a16:creationId xmlns:a16="http://schemas.microsoft.com/office/drawing/2014/main" id="{F348114A-32C0-3D81-D63A-DD56356F7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r="1899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4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435664A-A7F7-7C2F-7E1F-DD357EAF9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589" y="643467"/>
            <a:ext cx="6312822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254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7FF2-EE74-D690-E74E-9E8AC255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/>
              <a:t>Nucleus and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EE70-CCD6-2890-4B13-4D741E89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605280"/>
            <a:ext cx="6652145" cy="4643119"/>
          </a:xfrm>
        </p:spPr>
        <p:txBody>
          <a:bodyPr>
            <a:normAutofit/>
          </a:bodyPr>
          <a:lstStyle/>
          <a:p>
            <a:r>
              <a:rPr lang="en-US" sz="3200" dirty="0"/>
              <a:t>If the </a:t>
            </a:r>
            <a:r>
              <a:rPr lang="en-US" sz="3200" b="1" u="sng" dirty="0"/>
              <a:t>DNA</a:t>
            </a:r>
            <a:r>
              <a:rPr lang="en-US" sz="3200" dirty="0"/>
              <a:t> from one </a:t>
            </a:r>
            <a:r>
              <a:rPr lang="en-US" sz="3200" b="1" u="sng" dirty="0"/>
              <a:t>typical</a:t>
            </a:r>
            <a:r>
              <a:rPr lang="en-US" sz="3200" dirty="0"/>
              <a:t> human cell were stretched out, it would be about </a:t>
            </a:r>
            <a:r>
              <a:rPr lang="en-US" sz="3200" b="1" u="sng" dirty="0"/>
              <a:t>2 </a:t>
            </a:r>
            <a:r>
              <a:rPr lang="en-US" sz="3200" b="1" u="sng" dirty="0" err="1"/>
              <a:t>metres</a:t>
            </a:r>
            <a:r>
              <a:rPr lang="en-US" sz="3200" b="1" u="sng" dirty="0"/>
              <a:t> </a:t>
            </a:r>
            <a:r>
              <a:rPr lang="en-US" sz="3200" dirty="0"/>
              <a:t>long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In order to </a:t>
            </a:r>
            <a:r>
              <a:rPr lang="en-US" sz="3200" b="1" u="sng" dirty="0"/>
              <a:t>fit</a:t>
            </a:r>
            <a:r>
              <a:rPr lang="en-US" sz="3200" dirty="0"/>
              <a:t> in our cells, it is </a:t>
            </a:r>
            <a:r>
              <a:rPr lang="en-US" sz="3200" b="1" u="sng" dirty="0"/>
              <a:t>supercoiled</a:t>
            </a:r>
            <a:r>
              <a:rPr lang="en-US" sz="3200" dirty="0"/>
              <a:t> into a structure known as a </a:t>
            </a:r>
            <a:r>
              <a:rPr lang="en-US" sz="3200" b="1" u="sng" dirty="0"/>
              <a:t>chromosome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006EAD3-653E-461E-7E75-260A854F9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2" y="2052213"/>
            <a:ext cx="4001013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9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D9FC-3354-AE79-2B4A-69423EF7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Nucleus and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B835-3A15-7F46-21ED-B22388F50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b="1" u="sng" dirty="0"/>
              <a:t>complete</a:t>
            </a:r>
            <a:r>
              <a:rPr lang="en-US" sz="3600" dirty="0"/>
              <a:t> set of human DNA is made up of </a:t>
            </a:r>
            <a:r>
              <a:rPr lang="en-US" sz="3600" b="1" u="sng" dirty="0"/>
              <a:t>46</a:t>
            </a:r>
            <a:r>
              <a:rPr lang="en-US" sz="3600" dirty="0"/>
              <a:t> chromosomes arranged in </a:t>
            </a:r>
            <a:r>
              <a:rPr lang="en-US" sz="3600" b="1" u="sng" dirty="0"/>
              <a:t>23</a:t>
            </a:r>
            <a:r>
              <a:rPr lang="en-US" sz="3600" dirty="0"/>
              <a:t> pairs</a:t>
            </a:r>
          </a:p>
          <a:p>
            <a:pPr lvl="1"/>
            <a:r>
              <a:rPr lang="en-US" sz="3600" b="1" u="sng" dirty="0"/>
              <a:t>One</a:t>
            </a:r>
            <a:r>
              <a:rPr lang="en-US" sz="3600" dirty="0"/>
              <a:t> chromosome of each pair comes from the </a:t>
            </a:r>
            <a:r>
              <a:rPr lang="en-US" sz="3600" b="1" u="sng" dirty="0"/>
              <a:t>mother</a:t>
            </a:r>
            <a:r>
              <a:rPr lang="en-US" sz="3600" dirty="0"/>
              <a:t> and one from the </a:t>
            </a:r>
            <a:r>
              <a:rPr lang="en-US" sz="3600" b="1" u="sng" dirty="0"/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167818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8856946-7954-30A7-9260-360A7EF47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80" y="643467"/>
            <a:ext cx="72824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D1E8-829F-8230-A375-67E0C4B5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80" y="271968"/>
            <a:ext cx="9252154" cy="841216"/>
          </a:xfrm>
        </p:spPr>
        <p:txBody>
          <a:bodyPr>
            <a:normAutofit/>
          </a:bodyPr>
          <a:lstStyle/>
          <a:p>
            <a:r>
              <a:rPr lang="en-US" dirty="0"/>
              <a:t>Nucleus and DNA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49540D9A-CC5B-59A4-8F9F-7E2535DF0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0" y="2052213"/>
            <a:ext cx="4399172" cy="34137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4AA6-3290-1131-B624-32F683C69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480" y="849024"/>
            <a:ext cx="6421119" cy="5472848"/>
          </a:xfrm>
        </p:spPr>
        <p:txBody>
          <a:bodyPr>
            <a:noAutofit/>
          </a:bodyPr>
          <a:lstStyle/>
          <a:p>
            <a:r>
              <a:rPr lang="en-US" sz="3200" b="1" u="sng" dirty="0"/>
              <a:t>Most</a:t>
            </a:r>
            <a:r>
              <a:rPr lang="en-US" sz="3200" dirty="0"/>
              <a:t> of our cells have </a:t>
            </a:r>
            <a:r>
              <a:rPr lang="en-US" sz="3200" b="1" u="sng" dirty="0"/>
              <a:t>46</a:t>
            </a:r>
            <a:r>
              <a:rPr lang="en-US" sz="3200" dirty="0"/>
              <a:t> chromosomes </a:t>
            </a:r>
          </a:p>
          <a:p>
            <a:pPr lvl="1"/>
            <a:r>
              <a:rPr lang="en-US" sz="3200" dirty="0"/>
              <a:t>Cells that have a </a:t>
            </a:r>
            <a:r>
              <a:rPr lang="en-US" sz="3200" b="1" u="sng" dirty="0"/>
              <a:t>double</a:t>
            </a:r>
            <a:r>
              <a:rPr lang="en-US" sz="3200" dirty="0"/>
              <a:t> set of chromosomes are called </a:t>
            </a:r>
            <a:r>
              <a:rPr lang="en-US" sz="3200" b="1" u="sng" dirty="0"/>
              <a:t>diploid</a:t>
            </a:r>
            <a:r>
              <a:rPr lang="en-US" sz="3200" dirty="0"/>
              <a:t> (2n)</a:t>
            </a:r>
          </a:p>
          <a:p>
            <a:r>
              <a:rPr lang="en-US" sz="3200" dirty="0"/>
              <a:t>The exception is our sex cells (</a:t>
            </a:r>
            <a:r>
              <a:rPr lang="en-US" sz="3200" b="1" u="sng" dirty="0"/>
              <a:t>egg and sperm</a:t>
            </a:r>
            <a:r>
              <a:rPr lang="en-US" sz="3200" dirty="0"/>
              <a:t>) which only have </a:t>
            </a:r>
            <a:r>
              <a:rPr lang="en-US" sz="3200" b="1" u="sng" dirty="0"/>
              <a:t>23</a:t>
            </a:r>
            <a:r>
              <a:rPr lang="en-US" sz="3200" dirty="0"/>
              <a:t> chromosomes</a:t>
            </a:r>
          </a:p>
          <a:p>
            <a:pPr lvl="1"/>
            <a:r>
              <a:rPr lang="en-US" sz="3200" dirty="0"/>
              <a:t>Cells that contain a </a:t>
            </a:r>
            <a:r>
              <a:rPr lang="en-US" sz="3200" b="1" u="sng" dirty="0"/>
              <a:t>single</a:t>
            </a:r>
            <a:r>
              <a:rPr lang="en-US" sz="3200" dirty="0"/>
              <a:t> set of chromosomes are called </a:t>
            </a:r>
            <a:r>
              <a:rPr lang="en-US" sz="3200" b="1" u="sng" dirty="0"/>
              <a:t>haploid (n)</a:t>
            </a:r>
          </a:p>
        </p:txBody>
      </p:sp>
    </p:spTree>
    <p:extLst>
      <p:ext uri="{BB962C8B-B14F-4D97-AF65-F5344CB8AC3E}">
        <p14:creationId xmlns:p14="http://schemas.microsoft.com/office/powerpoint/2010/main" val="10987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235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A Closer Look at the Nucleus and DNA</vt:lpstr>
      <vt:lpstr>Nucleus and DNA</vt:lpstr>
      <vt:lpstr>Nucleus and DNA</vt:lpstr>
      <vt:lpstr>Nucleus and DNA</vt:lpstr>
      <vt:lpstr>PowerPoint Presentation</vt:lpstr>
      <vt:lpstr>Nucleus and DNA</vt:lpstr>
      <vt:lpstr>Nucleus and DNA</vt:lpstr>
      <vt:lpstr>PowerPoint Presentation</vt:lpstr>
      <vt:lpstr>Nucleus and DNA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Closer Look at the Nucleus and DNA</dc:title>
  <dc:creator>Tara Nore</dc:creator>
  <cp:lastModifiedBy>Tara Nore</cp:lastModifiedBy>
  <cp:revision>7</cp:revision>
  <dcterms:created xsi:type="dcterms:W3CDTF">2022-09-16T18:16:25Z</dcterms:created>
  <dcterms:modified xsi:type="dcterms:W3CDTF">2022-09-20T18:02:13Z</dcterms:modified>
</cp:coreProperties>
</file>